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9" r:id="rId3"/>
    <p:sldId id="280" r:id="rId4"/>
    <p:sldId id="281" r:id="rId5"/>
    <p:sldId id="287" r:id="rId6"/>
    <p:sldId id="288" r:id="rId7"/>
    <p:sldId id="289" r:id="rId8"/>
    <p:sldId id="304" r:id="rId9"/>
    <p:sldId id="305" r:id="rId10"/>
    <p:sldId id="306" r:id="rId11"/>
    <p:sldId id="308" r:id="rId12"/>
    <p:sldId id="310" r:id="rId13"/>
    <p:sldId id="309" r:id="rId14"/>
    <p:sldId id="307" r:id="rId15"/>
    <p:sldId id="315" r:id="rId16"/>
    <p:sldId id="311" r:id="rId17"/>
    <p:sldId id="312" r:id="rId18"/>
    <p:sldId id="313" r:id="rId19"/>
    <p:sldId id="314" r:id="rId20"/>
    <p:sldId id="300" r:id="rId21"/>
    <p:sldId id="302" r:id="rId22"/>
    <p:sldId id="290" r:id="rId23"/>
    <p:sldId id="320" r:id="rId24"/>
    <p:sldId id="291" r:id="rId25"/>
    <p:sldId id="318" r:id="rId26"/>
    <p:sldId id="292" r:id="rId27"/>
    <p:sldId id="293" r:id="rId28"/>
    <p:sldId id="294" r:id="rId29"/>
    <p:sldId id="296" r:id="rId30"/>
    <p:sldId id="301" r:id="rId31"/>
    <p:sldId id="316" r:id="rId32"/>
    <p:sldId id="317" r:id="rId33"/>
    <p:sldId id="319" r:id="rId34"/>
    <p:sldId id="298" r:id="rId35"/>
    <p:sldId id="259" r:id="rId36"/>
    <p:sldId id="282" r:id="rId37"/>
    <p:sldId id="283" r:id="rId38"/>
    <p:sldId id="284" r:id="rId39"/>
    <p:sldId id="285" r:id="rId40"/>
    <p:sldId id="286" r:id="rId41"/>
    <p:sldId id="29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7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1"/>
    <p:restoredTop sz="90812"/>
  </p:normalViewPr>
  <p:slideViewPr>
    <p:cSldViewPr snapToGrid="0" snapToObjects="1">
      <p:cViewPr varScale="1">
        <p:scale>
          <a:sx n="118" d="100"/>
          <a:sy n="118" d="100"/>
        </p:scale>
        <p:origin x="5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36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0 24575,'-40'32'0,"-1"-1"0,11-10 0,-9 18 0,8 0 0,30-25 0,-7 7 0,3-14 0,4 3 0,-10-3 0,5 4 0,-1 1 0,2 9 0,0-7 0,-2 7 0,1-9 0,1-6 0,5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50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1091 24575,'6'-7'0,"9"-13"0,9 2 0,39-11 0,-30-3 0,59-5 0,-29-6-906,21-3 906,-35 20 0,-1 2 0,18-9 0,-17 8 0,-1 2 0,5 1 0,-3-10 0,2 0 0,20 15 0,-26-13 0,0 2 0,34 23 223,-18-32-223,1 23 0,-1-16 0,-13 11 0,-3 1 0,0 0 683,-20 3-683,18-3 0,-7 2 0,12-12 0,13-5 0,0 1 0,-13 4 0,-3 9 0,-13 10 0,0-5 0,-10 7 0,-2-2 0,0-3 0,3 3 0,-1 0 0,7-13 0,-15 13 0,15-7 0,-16 5 0,16 10 0,-15-9 0,6 3 0,0-7 0,2 0 0,1-1 0,2 2 0,-13 1 0,4 5 0,-10-3 0,4 8 0,-10-3 0,4 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51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1260 24575,'21'-7'0,"3"-12"0,8 8 0,1-20 0,13 11 0,3-16 0,13 4 0,1 0 0,-1-8 0,0 8 0,1 0 0,16-12-825,5 7 825,-34 18 0,1-1 0,3-13 0,1 1 0,7 14 0,0 1 0,-4-16 0,-1 1 0,4 16 0,0 1 0,-10-8 0,-1-1 0,1 4 0,-1 0 0,0-4 0,1-2 0,11-1 0,-1-1 0,-14-3 0,1-1 0,12 4 0,-1-1 0,-9-11 0,-2 1 0,38-12 0,-12-1 0,-15 32 0,-28-15 0,14 28 0,-27-26 0,3 26 0,-9 1 825,0-5-825,2-4 0,-2 6 0,2-6 0,-8 15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53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1722 24575,'21'-14'0,"3"-8"0,9 4 0,-1-13 0,14 2 0,3 0 0,0-6 0,10 13 0,-10-13 0,20-13 0,-5 2-640,-23 17 0,3-2 640,8-2 0,1 2 0,0 3 0,1 1 0,6-6 0,2-2 0,-1 1 0,0 0-802,2 5 0,2-1 802,9-6 0,1-1 0,-11 9 0,0 1-478,-2 0 0,-2-1 478,-8 4 0,-3-2 0,-4-4 0,0-2 0,8-3 0,0-1 0,-8 3 0,2 0 0,17-11 0,2 3 0,-12 13 0,-1 1 0,0-5 0,-1 0-138,27-13 138,-16 3 1099,-14 12-1099,10-9 1605,-23 20-1605,2-16 1103,-7 17-1103,8-17 171,10 4-171,-9 3 0,3 8 0,-28 10 0,6 3 0,-15-5 0,5 6 0,-5 0 0,1 6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54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1 229 24575,'5'-12'0,"2"5"0,5-3 0,-1 3 0,3-14 0,8 12 0,-11-20 0,18 18 0,-20-5 0,21 9 0,-16 2 0,2-2 0,-5 0 0,-10-3 0,19 9 0,-11-10 0,12 10 0,0-12 0,-7 6 0,7-2 0,-9 4 0,0 0 0,-6-2 0,5 1 0,-4 0 0,-1 6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55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1349 24575,'32'-17'0,"14"-10"0,-10 8 0,23-20 0,-10 8 0,14-10 0,-1-1 0,-13 4 0,27 5 0,-22-3 0,12 20 0,-24-12 0,1-2-647,29-2 647,-18-1 0,1-2-578,-5 9 0,1 1 578,10-3 0,1 2 0,-9 6 0,0-1 0,12-13 0,0-1 0,-12 14 0,-3-1-235,-3-11 1,-2 2 234,3 12 0,1-1 0,8-20 0,1-2-669,7 16 0,0-1 669,5-18 0,-2 0 0,-6 16 0,-1 3 0,-10 1 0,-1 0 550,33-22-550,-16 13 1079,-21 6-1079,-23 14 477,-2 0-477,-9 2 376,0 6 0,-6 0 0,0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57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1 834 24575,'21'-7'0,"15"-16"0,13 9 0,14-16 0,16 7-1499,5 0 1499,-24 3 0,2-1 0,-8 7 0,-1-1 0,0-4 0,-1-1 168,27-12-168,1 7 0,4-7 0,0 8 0,-35 7 0,-2-2 0,20-5 0,-1-8 0,-7 12 0,-10 1 0,31-15 0,-13 19 0,12-17 0,-30 23 0,-3-10 1124,-13 3-1124,13-2 207,-10 1-207,0 6 0,25-19 0,-39 25 0,38-25 0,-36 21 0,-1-6 0,8 7 0,-17-3 0,16 3 0,-16-5 0,7 5 0,-9-3 0,0 10 0,0-4 0,0-1 0,0 0 0,0-1 0,-1 2 0,1 0 0,0 3 0,-5-3 0,-2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58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0 838 24575,'28'-14'0,"1"0"0,17-14 0,3-2 0,30-5 0,-12-5-277,-19 27 0,1-1 277,17-26 0,-19 21 0,3 0 0,3-6 0,-1-1 0,-8 2 0,1 1 0,15 2 0,-2 0 0,9-19 0,-19 26 0,1 1 0,17-18 0,14-1 0,-18 9 0,18-20 0,3 5 0,1 1 0,-4 3 0,-18 13 137,-13 2-137,-3 1 0,-13 9 0,-10-4 0,-2 7 0,0-8 417,-6 7-417,6-1 0,-15 3 0,0 4 0,-6-4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59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1 831 24575,'23'0'0,"-2"-5"0,0-4 0,-6-3 0,45-19 0,-29 20 0,18-19 0,4-3-908,20 1 908,-10 3 0,4-1-636,-14 6 1,0 0 635,18 1 0,2 1 0,-9 1 0,0-1 0,9-7 0,3 2 0,-1 10 0,-1 1 0,-10-10 0,-1-1 0,0 6 0,-4 1 0,25-17 0,-17 12 0,17-24 0,-29 39 0,11-35 0,-23 36 849,-19-5-849,-1 5 1330,7-5-1330,-16 6 0,17 0 0,-8 3 0,1-1 0,6-2 0,-7-7 0,1 1 0,-3 5 0,-9 4 0,0 5 0,0 0 0,-6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1:02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1254 24575,'11'0'0,"1"0"0,9 0 0,3-7 0,8-9 0,14-4 0,-19-2 0,30 2 0,-38-2 0,38 0 0,-28-2 0,8 7 0,-7-6 0,-7 7 0,23-10 0,-17 2 0,28-7 0,-28 4 0,30-11 0,-23 19 0,10-16 0,-14 17 0,20-33 0,-14 21 0,6-22 0,-13 27 0,-5 1 0,-1 1 0,6-3 0,7-1 0,-9-4 0,15 3 0,-5-8 0,-3 2 0,23 3 0,-19-14 0,20 20 0,-20-20 0,5 25 0,-12-4 0,4-12 0,10 21 0,-7-20 0,5 19 0,-12 5 0,-7-18 0,18 16 0,-23-18 0,14 13 0,-21-3 0,-3 14 0,1 2 0,0 0 0,-5 3 0,-2-3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37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 1 24575,'-21'13'0,"-2"1"0,-10 10 0,8 1 0,-6 8 0,-7 3 0,2-9 0,-10 7 0,13-8 0,10-3 0,2-2 0,9-9 0,1-1 0,-10 3 0,7-2 0,-7 2 0,9-7 0,0 3 0,0-4 0,6 6 0,-27 4 0,26-3 0,-21 2 0,23-8 0,4 13 0,-9-12 0,3 13 0,0-9 0,-3 0 0,9-6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38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951 1 24575,'-27'6'0,"15"5"0,-32 5 0,30-2 0,-16 16 0,7-7 0,-23 14 0,-3 0 0,-13 5 0,0-1 0,12-11 0,5 5 0,19-10 0,-4 1 0,12 4 0,-4-13 0,-1 13 0,0-14 0,0 5 0,2-7 0,9-2 0,5-1 0,-12-4 0,15 3 0,-10-3 0,-1-1 0,12 5 0,-17-5 0,13 1 0,-6 13 0,-28 17 0,25-9 0,-23 12 0,33-28 0,-1 0 0,-3-1 0,3 1 0,1 0 0,-4 0 0,8-1 0,-8 1 0,8 0 0,-8-6 0,2 14 0,-5-16 0,32 1 0,-2-7 0,14-8 0,-16 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39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1447 0 24575,'-12'6'0,"0"0"0,-22 10 0,7 6 0,-18 5 0,-1 10 0,-3 0 0,0 1 0,8-8 0,-2 1-599,-30 16 599,25-7 0,-2-1 0,0-12 0,2-1 0,-24 32 0,-8-12 0,18-5 0,13-11 0,-10 9 0,23-13 0,0 2 0,15-7 0,0-8 599,-2 9-599,-1-6 0,3 5 0,10-15 0,4 5 0,-3-5 0,3 6 0,-5-5 0,6 3 0,-14-1 0,17 3 0,-26 3 0,20-2 0,-12 0 0,0 1 0,7-2 0,-7 2 0,9-2 0,0 0 0,-9 1 0,12 0 0,-19 2 0,19-8 0,-12 6 0,14-7 0,2 6 0,10-11 0,11-4 0,-7-4 0,5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41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1742 1 24575,'-33'7'0,"8"9"0,-19-5 0,15 18 0,-30-7 0,23 11 0,-22 8 0,22-8 0,-10 4 0,0-1 0,10-9 0,-9 7 0,21-17 0,-19 7 0,24-2 0,-38 0 0,28 2 0,-17 2 0,14-1 0,-14 12 0,19-13 0,-16 3 0,34-15 0,-20-3 0,18 10 0,-10-15 0,7 16 0,2-14 0,1 6 0,-1-6 0,0 5 0,-9-3 0,7 5 0,-7 0 0,9-1 0,1-5 0,-3 12 0,2-15 0,3 16 0,-24-10 0,27 12 0,-50-9 0,42 16 0,-30-26 0,33 26 0,-31-16 0,35 9 0,-25-11 0,25-1 0,-7 6 0,2-7 0,-11 12 0,9-14 0,-2 7 0,6-2 0,3 0 0,1-1 0,-5 1 0,10 0 0,-19 2 0,17-2 0,-17 2 0,14-3 0,-1 10 0,-13-5 0,17 6 0,-17-9 0,14-6 0,-1 3 0,-5 6 0,5-7 0,-2 11 0,4-14 0,0 1 0,3 3 0,-8-3 0,3 4 0,-4 1 0,4 0 0,-13-6 0,12 5 0,-8-5 0,5 1 0,10 3 0,-9-3 0,3 5 0,1-11 0,0 3 0,6-10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43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2204 13 24575,'-14'-7'0,"-17"2"0,-18 5 0,0 14 0,3-10 0,13 25 0,1-18 0,-14 14 0,19-10 0,-29 14 0,29-12 0,-19 10 0,14-3 0,-1 1 0,-12 2 0,9 4 0,-10-3 0,14-3 0,-14 10 0,6 4 0,-20-4 0,7 13 0,-9-16 0,0 10 0,13-5 0,3 0 0,13-4 0,10-10 0,-7 0 0,7-2 0,-1-5 0,-6 7 0,7-8 0,-1-1 0,3-1 0,10-6 0,-1 3 0,-9-1 0,7-2 0,-7 5 0,9-5 0,0-1 0,6 5 0,-14-10 0,17 10 0,-17-10 0,13 9 0,-4-8 0,-3 17 0,2-15 0,3 16 0,-1-19 0,3 9 0,-4-8 0,-1 8 0,0-3 0,0-1 0,1 5 0,-1-5 0,-9 1 0,5 12 0,0-10 0,-6 7 0,11 4 0,-10-17 0,7 17 0,2-14 0,0 6 0,-9 2 0,7-2 0,-7 2 0,10-2 0,4-1 0,-3 1 0,3 0 0,-5-1 0,1 1 0,-1-5 0,5 3 0,-3-3 0,4-1 0,-1 5 0,-3-5 0,3 6 0,-5-6 0,6 5 0,-5-5 0,5 1 0,-6 3 0,0-8 0,1 3 0,4 0 0,-3-4 0,8 10 0,-17-3 0,15 5 0,-16-5 0,14-3 0,-6 0 0,6 2 0,-5 0 0,5 3 0,-6-9 0,5 10 0,-3-5 0,3 1 0,1 3 0,1-3 0,-10 6 0,6-6 0,-6 1 0,9-8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45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1277 24575,'6'-6'0,"9"-14"0,0 11 0,15-14 0,-16 11 0,16-11 0,-6 6 0,9-13 0,-1 19 0,-6-18 0,18 16 0,-3-13 0,22-4 0,-1-3 0,-13 3 0,10 0 0,-10 11 0,1-7 0,9 13 0,-23-16 0,23 17 0,-10-24 0,13 4 0,0-10 0,18-3 0,-14 11 0,14-9 0,-18 11 0,1-1 0,-1-6 0,0 16 0,1-17 0,16 4 0,-12-6 0,12-4 0,-16 14 0,-1 1 0,-13 5 0,-18 19 0,-11-6 0,-4 10 0,21-17 0,-11 8 0,18-21 0,-21 30 0,10-19 0,0 13 0,-1-8 0,1 1 0,-10 2 0,8-2 0,-8 9 0,1-6 0,-9 7 0,-4-1 0,-10 2 0,4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47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1195 24575,'14'-14'0,"-3"-7"0,20 3 0,7-8 0,-2 2 0,23-7 0,-9-7 0,12 6 0,0 2 0,7-16 0,-6 19 0,6-18 0,-7 24 0,0-9 0,1 7 0,-1-16 0,-13 18 0,10-9 0,-23 13 0,23-3 0,7-1 0,1 0 0,13-11 0,-18 18 0,0-14 0,1 7 0,-1-2 0,-13-5 0,10-1 0,-10 7 0,13-8 0,-12 4 0,9 13 0,7-24 0,-13 24 0,24-29 0,-41 23 0,9-9 0,-12 12 0,-9 7 0,6-6 0,-16 8 0,16-2 0,-6-3 0,9 10 0,-1-12 0,1 4 0,0-6 0,-10 7 0,-2-4 0,0 5 0,-12-4 0,20-4 0,-20 9 0,7-6 0,-6 12 0,-8-4 0,3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31T08:10:48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1 909 24575,'12'-6'0,"9"-2"0,15-9 0,14-1 0,12-12 0,17-7 0,-12-5-460,-19 16 1,1 2 459,35-11 0,-35 10 0,3 2 0,-1 9 0,-1 0 0,34-30 0,-35 31 0,-2-1 0,20-26 0,-9 32 0,2 0 0,29-33 0,-36 34 0,-1-1 0,28-26 226,-18 14-226,0-1 0,-13 2 0,28-15 0,-37 14 0,36-13 693,-27 14-693,0 0 0,10-1 0,-32 5 0,17 4 0,-21-1 0,1 5 0,-3-2 0,0-3 0,-7 10 0,16-13 0,-16 8 0,8-1 0,-11 2 0,11-1 0,-8 5 0,7-10 0,-9 5 0,0 1 0,-1-5 0,1 10 0,0-5 0,-5 1 0,-2 4 0,-5-4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51434-922D-8F44-A904-F2738733AD9C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73CA7-E62D-2C4C-B67C-02C1C6003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53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trends.com/cool-tech/history-of-ai-milestones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trends.com/cool-tech/history-of-ai-milestones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trends.com/cool-tech/history-of-ai-milestones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trends.com/cool-tech/history-of-ai-milestones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trends.com/cool-tech/history-of-ai-milestones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trends.com/cool-tech/history-of-ai-milestones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73CA7-E62D-2C4C-B67C-02C1C60031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3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https://www.digitaltrends.com/cool-tech/history-of-ai-milestones/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73CA7-E62D-2C4C-B67C-02C1C60031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76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https://www.digitaltrends.com/cool-tech/history-of-ai-milestones/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73CA7-E62D-2C4C-B67C-02C1C60031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30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https://www.digitaltrends.com/cool-tech/history-of-ai-milestones/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73CA7-E62D-2C4C-B67C-02C1C60031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6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https://www.digitaltrends.com/cool-tech/history-of-ai-milestones/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73CA7-E62D-2C4C-B67C-02C1C60031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54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https://www.digitaltrends.com/cool-tech/history-of-ai-milestones/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73CA7-E62D-2C4C-B67C-02C1C60031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92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https://www.digitaltrends.com/cool-tech/history-of-ai-milestones/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73CA7-E62D-2C4C-B67C-02C1C60031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7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73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8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16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6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8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9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0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4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38C11-3131-684C-919A-747FD2B751D3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FDF96-751D-2047-ADC1-5467B25AE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21" Type="http://schemas.openxmlformats.org/officeDocument/2006/relationships/customXml" Target="../ink/ink10.xml"/><Relationship Id="rId34" Type="http://schemas.openxmlformats.org/officeDocument/2006/relationships/image" Target="../media/image19.png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2" Type="http://schemas.openxmlformats.org/officeDocument/2006/relationships/image" Target="../media/image3.jp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8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8" Type="http://schemas.openxmlformats.org/officeDocument/2006/relationships/image" Target="../media/image6.png"/><Relationship Id="rId3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_qFR1ftXklTOmCL51wDlH5hGHlNi42qyfeC1ME6lcE8/edit#gid=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instacart-market-basket-analysis" TargetMode="External"/><Relationship Id="rId2" Type="http://schemas.openxmlformats.org/officeDocument/2006/relationships/hyperlink" Target="https://www.kaggle.com/c/house-prices-advanced-regression-techniqu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/hhp" TargetMode="External"/><Relationship Id="rId4" Type="http://schemas.openxmlformats.org/officeDocument/2006/relationships/hyperlink" Target="https://www.kaggle.com/c/walmart-recruiting-sales-in-stormy-weath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kaggle.com/c/severstal-steel-defect-detecti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ogs-vs-cats-redux-kernels-edition" TargetMode="External"/><Relationship Id="rId2" Type="http://schemas.openxmlformats.org/officeDocument/2006/relationships/hyperlink" Target="https://www.kaggle.com/c/severstal-steel-defect-det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/global-wheat-detectio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covid19-global-forecasting-week-5/discussion/151461" TargetMode="External"/><Relationship Id="rId2" Type="http://schemas.openxmlformats.org/officeDocument/2006/relationships/hyperlink" Target="https://www.kaggle.com/c/seizure-predictio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quora-insincere-questions-classification" TargetMode="External"/><Relationship Id="rId2" Type="http://schemas.openxmlformats.org/officeDocument/2006/relationships/hyperlink" Target="https://www.kaggle.com/c/tweet-sentiment-extract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mstat.org/careers/whatisstatistics.cfm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catdoesnotexist.com/" TargetMode="External"/><Relationship Id="rId2" Type="http://schemas.openxmlformats.org/officeDocument/2006/relationships/hyperlink" Target="https://www.thispersondoesnotexis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ansformer.huggingface.co/" TargetMode="External"/><Relationship Id="rId5" Type="http://schemas.openxmlformats.org/officeDocument/2006/relationships/hyperlink" Target="https://jukebox.openai.com/?song=799583581" TargetMode="External"/><Relationship Id="rId4" Type="http://schemas.openxmlformats.org/officeDocument/2006/relationships/hyperlink" Target="https://github.com/paubric/thisrepositorydoesnotexist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clr.cc/virtual_2020/index.html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006B0-775A-E94B-B584-53DB74D983CF}"/>
              </a:ext>
            </a:extLst>
          </p:cNvPr>
          <p:cNvSpPr txBox="1"/>
          <p:nvPr/>
        </p:nvSpPr>
        <p:spPr>
          <a:xfrm>
            <a:off x="307497" y="121381"/>
            <a:ext cx="1124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Science and Related Terms: Overview of the landscape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3DEC5-59EC-6C42-BE62-C7595771B776}"/>
              </a:ext>
            </a:extLst>
          </p:cNvPr>
          <p:cNvSpPr txBox="1"/>
          <p:nvPr/>
        </p:nvSpPr>
        <p:spPr>
          <a:xfrm>
            <a:off x="477430" y="857756"/>
            <a:ext cx="6279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Terms used: </a:t>
            </a:r>
          </a:p>
          <a:p>
            <a:endParaRPr lang="en-US" dirty="0"/>
          </a:p>
          <a:p>
            <a:r>
              <a:rPr lang="en-US" dirty="0"/>
              <a:t>Data science  </a:t>
            </a:r>
          </a:p>
          <a:p>
            <a:r>
              <a:rPr lang="en-US" dirty="0"/>
              <a:t>Machine Learning </a:t>
            </a:r>
          </a:p>
          <a:p>
            <a:r>
              <a:rPr lang="en-US" dirty="0"/>
              <a:t>Artificial Intelligence </a:t>
            </a:r>
          </a:p>
          <a:p>
            <a:r>
              <a:rPr lang="en-US" dirty="0"/>
              <a:t>Big Data </a:t>
            </a:r>
          </a:p>
          <a:p>
            <a:r>
              <a:rPr lang="en-US" dirty="0"/>
              <a:t>Data Mining </a:t>
            </a:r>
          </a:p>
          <a:p>
            <a:r>
              <a:rPr lang="en-US" dirty="0"/>
              <a:t>Statistics </a:t>
            </a:r>
          </a:p>
        </p:txBody>
      </p:sp>
    </p:spTree>
    <p:extLst>
      <p:ext uri="{BB962C8B-B14F-4D97-AF65-F5344CB8AC3E}">
        <p14:creationId xmlns:p14="http://schemas.microsoft.com/office/powerpoint/2010/main" val="144666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662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classification with a short tree:</a:t>
            </a:r>
            <a:br>
              <a:rPr lang="en-US" dirty="0"/>
            </a:br>
            <a:r>
              <a:rPr lang="en-US" dirty="0"/>
              <a:t>A decision stump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153199"/>
              </p:ext>
            </p:extLst>
          </p:nvPr>
        </p:nvGraphicFramePr>
        <p:xfrm>
          <a:off x="553424" y="1655280"/>
          <a:ext cx="80782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2871335804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1 predicts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4B065B2-3B5F-684E-B891-2B7FC0F23269}"/>
              </a:ext>
            </a:extLst>
          </p:cNvPr>
          <p:cNvSpPr/>
          <p:nvPr/>
        </p:nvSpPr>
        <p:spPr>
          <a:xfrm>
            <a:off x="6617554" y="4525397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91151A-7F80-224C-8771-F539ABC5A356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6923421" y="4852359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4A609D-B639-FA43-8ECC-51FDB8FFBCA9}"/>
              </a:ext>
            </a:extLst>
          </p:cNvPr>
          <p:cNvSpPr txBox="1"/>
          <p:nvPr/>
        </p:nvSpPr>
        <p:spPr>
          <a:xfrm>
            <a:off x="7014914" y="486552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S&gt;= 0.75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84ADB5-5FAD-D341-A704-4DE88A9A9FA0}"/>
              </a:ext>
            </a:extLst>
          </p:cNvPr>
          <p:cNvSpPr/>
          <p:nvPr/>
        </p:nvSpPr>
        <p:spPr>
          <a:xfrm>
            <a:off x="7212534" y="5413221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F9C5D-F6AB-954D-817F-B1CECA8B80A3}"/>
              </a:ext>
            </a:extLst>
          </p:cNvPr>
          <p:cNvSpPr txBox="1"/>
          <p:nvPr/>
        </p:nvSpPr>
        <p:spPr>
          <a:xfrm>
            <a:off x="7212534" y="5751147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AED38-878E-1C4D-ADC1-1F8339C3B57E}"/>
              </a:ext>
            </a:extLst>
          </p:cNvPr>
          <p:cNvCxnSpPr>
            <a:cxnSpLocks/>
            <a:endCxn id="15" idx="7"/>
          </p:cNvCxnSpPr>
          <p:nvPr/>
        </p:nvCxnSpPr>
        <p:spPr>
          <a:xfrm flipH="1">
            <a:off x="6394109" y="4873451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EFCD4C-6CAD-1949-9D37-4A725EDD5A22}"/>
              </a:ext>
            </a:extLst>
          </p:cNvPr>
          <p:cNvSpPr/>
          <p:nvPr/>
        </p:nvSpPr>
        <p:spPr>
          <a:xfrm>
            <a:off x="6088242" y="5413004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2B4B8-6F19-514D-B1B4-A06BB2C19AF7}"/>
              </a:ext>
            </a:extLst>
          </p:cNvPr>
          <p:cNvSpPr txBox="1"/>
          <p:nvPr/>
        </p:nvSpPr>
        <p:spPr>
          <a:xfrm>
            <a:off x="5062545" y="5754558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D05EE-B9BD-EB4C-9E47-2F38CC9915FD}"/>
              </a:ext>
            </a:extLst>
          </p:cNvPr>
          <p:cNvSpPr txBox="1"/>
          <p:nvPr/>
        </p:nvSpPr>
        <p:spPr>
          <a:xfrm>
            <a:off x="6039913" y="4919638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E0581B-6BDB-9D40-B2CC-C3024F4A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54" y="4624045"/>
            <a:ext cx="2920314" cy="1460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AC454-D969-9B4C-9230-FBA88122ED58}"/>
              </a:ext>
            </a:extLst>
          </p:cNvPr>
          <p:cNvSpPr txBox="1"/>
          <p:nvPr/>
        </p:nvSpPr>
        <p:spPr>
          <a:xfrm>
            <a:off x="8781930" y="1773044"/>
            <a:ext cx="259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of this model on the training set is:</a:t>
            </a:r>
          </a:p>
          <a:p>
            <a:endParaRPr lang="en-US" dirty="0"/>
          </a:p>
          <a:p>
            <a:r>
              <a:rPr lang="en-US" dirty="0"/>
              <a:t>3/ 5 </a:t>
            </a:r>
          </a:p>
        </p:txBody>
      </p:sp>
    </p:spTree>
    <p:extLst>
      <p:ext uri="{BB962C8B-B14F-4D97-AF65-F5344CB8AC3E}">
        <p14:creationId xmlns:p14="http://schemas.microsoft.com/office/powerpoint/2010/main" val="175663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5" y="-3573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Partitioning the feature space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642783"/>
              </p:ext>
            </p:extLst>
          </p:nvPr>
        </p:nvGraphicFramePr>
        <p:xfrm>
          <a:off x="252021" y="649265"/>
          <a:ext cx="645467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4B065B2-3B5F-684E-B891-2B7FC0F23269}"/>
              </a:ext>
            </a:extLst>
          </p:cNvPr>
          <p:cNvSpPr/>
          <p:nvPr/>
        </p:nvSpPr>
        <p:spPr>
          <a:xfrm>
            <a:off x="1762745" y="4414232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91151A-7F80-224C-8771-F539ABC5A356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2068612" y="4741194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4A609D-B639-FA43-8ECC-51FDB8FFBCA9}"/>
              </a:ext>
            </a:extLst>
          </p:cNvPr>
          <p:cNvSpPr txBox="1"/>
          <p:nvPr/>
        </p:nvSpPr>
        <p:spPr>
          <a:xfrm>
            <a:off x="2160105" y="4754360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S&gt;= 0.75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84ADB5-5FAD-D341-A704-4DE88A9A9FA0}"/>
              </a:ext>
            </a:extLst>
          </p:cNvPr>
          <p:cNvSpPr/>
          <p:nvPr/>
        </p:nvSpPr>
        <p:spPr>
          <a:xfrm>
            <a:off x="2357725" y="5302056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F9C5D-F6AB-954D-817F-B1CECA8B80A3}"/>
              </a:ext>
            </a:extLst>
          </p:cNvPr>
          <p:cNvSpPr txBox="1"/>
          <p:nvPr/>
        </p:nvSpPr>
        <p:spPr>
          <a:xfrm>
            <a:off x="2357725" y="5639982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AED38-878E-1C4D-ADC1-1F8339C3B57E}"/>
              </a:ext>
            </a:extLst>
          </p:cNvPr>
          <p:cNvCxnSpPr>
            <a:cxnSpLocks/>
            <a:endCxn id="15" idx="7"/>
          </p:cNvCxnSpPr>
          <p:nvPr/>
        </p:nvCxnSpPr>
        <p:spPr>
          <a:xfrm flipH="1">
            <a:off x="1539300" y="4762286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EFCD4C-6CAD-1949-9D37-4A725EDD5A22}"/>
              </a:ext>
            </a:extLst>
          </p:cNvPr>
          <p:cNvSpPr/>
          <p:nvPr/>
        </p:nvSpPr>
        <p:spPr>
          <a:xfrm>
            <a:off x="1233433" y="5301839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2B4B8-6F19-514D-B1B4-A06BB2C19AF7}"/>
              </a:ext>
            </a:extLst>
          </p:cNvPr>
          <p:cNvSpPr txBox="1"/>
          <p:nvPr/>
        </p:nvSpPr>
        <p:spPr>
          <a:xfrm>
            <a:off x="207736" y="5643393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D05EE-B9BD-EB4C-9E47-2F38CC9915FD}"/>
              </a:ext>
            </a:extLst>
          </p:cNvPr>
          <p:cNvSpPr txBox="1"/>
          <p:nvPr/>
        </p:nvSpPr>
        <p:spPr>
          <a:xfrm>
            <a:off x="1185104" y="4808473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68D98-8E0F-774C-87AD-A88F0EFC322E}"/>
              </a:ext>
            </a:extLst>
          </p:cNvPr>
          <p:cNvSpPr txBox="1"/>
          <p:nvPr/>
        </p:nvSpPr>
        <p:spPr>
          <a:xfrm>
            <a:off x="9086576" y="3097276"/>
            <a:ext cx="245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Lets position Bev1 on this feature space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AE7A94-C42D-1F4D-BF75-B6F578F97383}"/>
              </a:ext>
            </a:extLst>
          </p:cNvPr>
          <p:cNvGrpSpPr/>
          <p:nvPr/>
        </p:nvGrpSpPr>
        <p:grpSpPr>
          <a:xfrm>
            <a:off x="3416524" y="3143545"/>
            <a:ext cx="4982387" cy="3517737"/>
            <a:chOff x="3682314" y="3356838"/>
            <a:chExt cx="4982387" cy="351773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5895B1-548B-F547-B141-8D325F876DDE}"/>
                </a:ext>
              </a:extLst>
            </p:cNvPr>
            <p:cNvGrpSpPr/>
            <p:nvPr/>
          </p:nvGrpSpPr>
          <p:grpSpPr>
            <a:xfrm>
              <a:off x="3682314" y="3356838"/>
              <a:ext cx="4859520" cy="3517737"/>
              <a:chOff x="3682314" y="3356838"/>
              <a:chExt cx="4859520" cy="351773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9CFFD5A-D30D-9548-8A97-C9D8BFA5A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9988" y="3429001"/>
                <a:ext cx="4491846" cy="344557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A42374-C1AA-3140-ADFB-2F2BA1942CBE}"/>
                  </a:ext>
                </a:extLst>
              </p:cNvPr>
              <p:cNvSpPr/>
              <p:nvPr/>
            </p:nvSpPr>
            <p:spPr>
              <a:xfrm>
                <a:off x="3682314" y="3356838"/>
                <a:ext cx="1318250" cy="565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00E6D30-D041-924C-81D3-210222D02B4B}"/>
                  </a:ext>
                </a:extLst>
              </p:cNvPr>
              <p:cNvSpPr/>
              <p:nvPr/>
            </p:nvSpPr>
            <p:spPr>
              <a:xfrm>
                <a:off x="7423259" y="6480685"/>
                <a:ext cx="658060" cy="377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BD7959-C0F4-CC4B-85CA-4903B68FC8F5}"/>
                </a:ext>
              </a:extLst>
            </p:cNvPr>
            <p:cNvSpPr txBox="1"/>
            <p:nvPr/>
          </p:nvSpPr>
          <p:spPr>
            <a:xfrm>
              <a:off x="7656706" y="6404858"/>
              <a:ext cx="10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Acidity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FB0147-4522-D247-850C-5A9A2D5AC84D}"/>
                </a:ext>
              </a:extLst>
            </p:cNvPr>
            <p:cNvSpPr txBox="1"/>
            <p:nvPr/>
          </p:nvSpPr>
          <p:spPr>
            <a:xfrm>
              <a:off x="3943146" y="3698443"/>
              <a:ext cx="1169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Sweetness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10B601D-AAB7-8B4E-9FD0-7B595718DECA}"/>
              </a:ext>
            </a:extLst>
          </p:cNvPr>
          <p:cNvSpPr/>
          <p:nvPr/>
        </p:nvSpPr>
        <p:spPr>
          <a:xfrm>
            <a:off x="4910797" y="3752081"/>
            <a:ext cx="2642839" cy="2185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9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5" y="-3573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Partitioning the feature space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/>
        </p:nvGraphicFramePr>
        <p:xfrm>
          <a:off x="252021" y="649265"/>
          <a:ext cx="645467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4B065B2-3B5F-684E-B891-2B7FC0F23269}"/>
              </a:ext>
            </a:extLst>
          </p:cNvPr>
          <p:cNvSpPr/>
          <p:nvPr/>
        </p:nvSpPr>
        <p:spPr>
          <a:xfrm>
            <a:off x="1762745" y="4414232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91151A-7F80-224C-8771-F539ABC5A356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2068612" y="4741194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4A609D-B639-FA43-8ECC-51FDB8FFBCA9}"/>
              </a:ext>
            </a:extLst>
          </p:cNvPr>
          <p:cNvSpPr txBox="1"/>
          <p:nvPr/>
        </p:nvSpPr>
        <p:spPr>
          <a:xfrm>
            <a:off x="2160105" y="4754360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S&gt;= 0.75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84ADB5-5FAD-D341-A704-4DE88A9A9FA0}"/>
              </a:ext>
            </a:extLst>
          </p:cNvPr>
          <p:cNvSpPr/>
          <p:nvPr/>
        </p:nvSpPr>
        <p:spPr>
          <a:xfrm>
            <a:off x="2357725" y="5302056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F9C5D-F6AB-954D-817F-B1CECA8B80A3}"/>
              </a:ext>
            </a:extLst>
          </p:cNvPr>
          <p:cNvSpPr txBox="1"/>
          <p:nvPr/>
        </p:nvSpPr>
        <p:spPr>
          <a:xfrm>
            <a:off x="2357725" y="5639982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AED38-878E-1C4D-ADC1-1F8339C3B57E}"/>
              </a:ext>
            </a:extLst>
          </p:cNvPr>
          <p:cNvCxnSpPr>
            <a:cxnSpLocks/>
            <a:endCxn id="15" idx="7"/>
          </p:cNvCxnSpPr>
          <p:nvPr/>
        </p:nvCxnSpPr>
        <p:spPr>
          <a:xfrm flipH="1">
            <a:off x="1539300" y="4762286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EFCD4C-6CAD-1949-9D37-4A725EDD5A22}"/>
              </a:ext>
            </a:extLst>
          </p:cNvPr>
          <p:cNvSpPr/>
          <p:nvPr/>
        </p:nvSpPr>
        <p:spPr>
          <a:xfrm>
            <a:off x="1233433" y="5301839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2B4B8-6F19-514D-B1B4-A06BB2C19AF7}"/>
              </a:ext>
            </a:extLst>
          </p:cNvPr>
          <p:cNvSpPr txBox="1"/>
          <p:nvPr/>
        </p:nvSpPr>
        <p:spPr>
          <a:xfrm>
            <a:off x="207736" y="5643393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D05EE-B9BD-EB4C-9E47-2F38CC9915FD}"/>
              </a:ext>
            </a:extLst>
          </p:cNvPr>
          <p:cNvSpPr txBox="1"/>
          <p:nvPr/>
        </p:nvSpPr>
        <p:spPr>
          <a:xfrm>
            <a:off x="1185104" y="4808473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68D98-8E0F-774C-87AD-A88F0EFC322E}"/>
              </a:ext>
            </a:extLst>
          </p:cNvPr>
          <p:cNvSpPr txBox="1"/>
          <p:nvPr/>
        </p:nvSpPr>
        <p:spPr>
          <a:xfrm>
            <a:off x="9086576" y="3097276"/>
            <a:ext cx="245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Lets position Bev1 on this feature space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AE7A94-C42D-1F4D-BF75-B6F578F97383}"/>
              </a:ext>
            </a:extLst>
          </p:cNvPr>
          <p:cNvGrpSpPr/>
          <p:nvPr/>
        </p:nvGrpSpPr>
        <p:grpSpPr>
          <a:xfrm>
            <a:off x="3416524" y="3143545"/>
            <a:ext cx="4982387" cy="3517737"/>
            <a:chOff x="3682314" y="3356838"/>
            <a:chExt cx="4982387" cy="351773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5895B1-548B-F547-B141-8D325F876DDE}"/>
                </a:ext>
              </a:extLst>
            </p:cNvPr>
            <p:cNvGrpSpPr/>
            <p:nvPr/>
          </p:nvGrpSpPr>
          <p:grpSpPr>
            <a:xfrm>
              <a:off x="3682314" y="3356838"/>
              <a:ext cx="4859520" cy="3517737"/>
              <a:chOff x="3682314" y="3356838"/>
              <a:chExt cx="4859520" cy="351773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9CFFD5A-D30D-9548-8A97-C9D8BFA5A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9988" y="3429001"/>
                <a:ext cx="4491846" cy="3445574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A42374-C1AA-3140-ADFB-2F2BA1942CBE}"/>
                  </a:ext>
                </a:extLst>
              </p:cNvPr>
              <p:cNvSpPr/>
              <p:nvPr/>
            </p:nvSpPr>
            <p:spPr>
              <a:xfrm>
                <a:off x="3682314" y="3356838"/>
                <a:ext cx="1318250" cy="565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00E6D30-D041-924C-81D3-210222D02B4B}"/>
                  </a:ext>
                </a:extLst>
              </p:cNvPr>
              <p:cNvSpPr/>
              <p:nvPr/>
            </p:nvSpPr>
            <p:spPr>
              <a:xfrm>
                <a:off x="7423259" y="6480685"/>
                <a:ext cx="658060" cy="377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BD7959-C0F4-CC4B-85CA-4903B68FC8F5}"/>
                </a:ext>
              </a:extLst>
            </p:cNvPr>
            <p:cNvSpPr txBox="1"/>
            <p:nvPr/>
          </p:nvSpPr>
          <p:spPr>
            <a:xfrm>
              <a:off x="7656706" y="6404858"/>
              <a:ext cx="10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Acidity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FB0147-4522-D247-850C-5A9A2D5AC84D}"/>
                </a:ext>
              </a:extLst>
            </p:cNvPr>
            <p:cNvSpPr txBox="1"/>
            <p:nvPr/>
          </p:nvSpPr>
          <p:spPr>
            <a:xfrm>
              <a:off x="3943146" y="3698443"/>
              <a:ext cx="1169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Sweetness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952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5" y="-3573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Partitioning the feature space 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667920"/>
              </p:ext>
            </p:extLst>
          </p:nvPr>
        </p:nvGraphicFramePr>
        <p:xfrm>
          <a:off x="252021" y="649265"/>
          <a:ext cx="645467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4B065B2-3B5F-684E-B891-2B7FC0F23269}"/>
              </a:ext>
            </a:extLst>
          </p:cNvPr>
          <p:cNvSpPr/>
          <p:nvPr/>
        </p:nvSpPr>
        <p:spPr>
          <a:xfrm>
            <a:off x="1762745" y="4414232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91151A-7F80-224C-8771-F539ABC5A356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2068612" y="4741194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4A609D-B639-FA43-8ECC-51FDB8FFBCA9}"/>
              </a:ext>
            </a:extLst>
          </p:cNvPr>
          <p:cNvSpPr txBox="1"/>
          <p:nvPr/>
        </p:nvSpPr>
        <p:spPr>
          <a:xfrm>
            <a:off x="2160105" y="4754360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S&gt;= 0.75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84ADB5-5FAD-D341-A704-4DE88A9A9FA0}"/>
              </a:ext>
            </a:extLst>
          </p:cNvPr>
          <p:cNvSpPr/>
          <p:nvPr/>
        </p:nvSpPr>
        <p:spPr>
          <a:xfrm>
            <a:off x="2357725" y="5302056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F9C5D-F6AB-954D-817F-B1CECA8B80A3}"/>
              </a:ext>
            </a:extLst>
          </p:cNvPr>
          <p:cNvSpPr txBox="1"/>
          <p:nvPr/>
        </p:nvSpPr>
        <p:spPr>
          <a:xfrm>
            <a:off x="2357725" y="5639982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AED38-878E-1C4D-ADC1-1F8339C3B57E}"/>
              </a:ext>
            </a:extLst>
          </p:cNvPr>
          <p:cNvCxnSpPr>
            <a:cxnSpLocks/>
            <a:endCxn id="15" idx="7"/>
          </p:cNvCxnSpPr>
          <p:nvPr/>
        </p:nvCxnSpPr>
        <p:spPr>
          <a:xfrm flipH="1">
            <a:off x="1539300" y="4762286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EFCD4C-6CAD-1949-9D37-4A725EDD5A22}"/>
              </a:ext>
            </a:extLst>
          </p:cNvPr>
          <p:cNvSpPr/>
          <p:nvPr/>
        </p:nvSpPr>
        <p:spPr>
          <a:xfrm>
            <a:off x="1233433" y="5301839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2B4B8-6F19-514D-B1B4-A06BB2C19AF7}"/>
              </a:ext>
            </a:extLst>
          </p:cNvPr>
          <p:cNvSpPr txBox="1"/>
          <p:nvPr/>
        </p:nvSpPr>
        <p:spPr>
          <a:xfrm>
            <a:off x="207736" y="5643393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D05EE-B9BD-EB4C-9E47-2F38CC9915FD}"/>
              </a:ext>
            </a:extLst>
          </p:cNvPr>
          <p:cNvSpPr txBox="1"/>
          <p:nvPr/>
        </p:nvSpPr>
        <p:spPr>
          <a:xfrm>
            <a:off x="1185104" y="4808473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68D98-8E0F-774C-87AD-A88F0EFC322E}"/>
              </a:ext>
            </a:extLst>
          </p:cNvPr>
          <p:cNvSpPr txBox="1"/>
          <p:nvPr/>
        </p:nvSpPr>
        <p:spPr>
          <a:xfrm>
            <a:off x="9086576" y="3097276"/>
            <a:ext cx="245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binary classifier has a </a:t>
            </a:r>
            <a:r>
              <a:rPr lang="en-US" b="1" dirty="0"/>
              <a:t>decision region</a:t>
            </a:r>
            <a:r>
              <a:rPr lang="en-US" dirty="0"/>
              <a:t>:</a:t>
            </a:r>
          </a:p>
          <a:p>
            <a:r>
              <a:rPr lang="en-US" dirty="0"/>
              <a:t>How it partitions the feature space.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28F185D-E3E8-9643-980E-B67648B17C44}"/>
              </a:ext>
            </a:extLst>
          </p:cNvPr>
          <p:cNvGrpSpPr/>
          <p:nvPr/>
        </p:nvGrpSpPr>
        <p:grpSpPr>
          <a:xfrm>
            <a:off x="3656355" y="3415360"/>
            <a:ext cx="4982387" cy="3517737"/>
            <a:chOff x="3682314" y="3356838"/>
            <a:chExt cx="4982387" cy="351773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7741C94-3FFB-DD4E-BE38-8625FDE15C43}"/>
                </a:ext>
              </a:extLst>
            </p:cNvPr>
            <p:cNvGrpSpPr/>
            <p:nvPr/>
          </p:nvGrpSpPr>
          <p:grpSpPr>
            <a:xfrm>
              <a:off x="3682314" y="3356838"/>
              <a:ext cx="4859520" cy="3517737"/>
              <a:chOff x="3682314" y="3356838"/>
              <a:chExt cx="4859520" cy="3517737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3471B10F-3B5E-2941-B9F6-11475F551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9988" y="3429001"/>
                <a:ext cx="4491846" cy="3445574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AF25B5A-B8BB-3544-8157-018A2B5AEA5D}"/>
                  </a:ext>
                </a:extLst>
              </p:cNvPr>
              <p:cNvSpPr/>
              <p:nvPr/>
            </p:nvSpPr>
            <p:spPr>
              <a:xfrm>
                <a:off x="3682314" y="3356838"/>
                <a:ext cx="1318250" cy="565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61FFAF9-762F-D14B-AB1C-25E3A33D14DB}"/>
                  </a:ext>
                </a:extLst>
              </p:cNvPr>
              <p:cNvSpPr/>
              <p:nvPr/>
            </p:nvSpPr>
            <p:spPr>
              <a:xfrm>
                <a:off x="7423259" y="6480685"/>
                <a:ext cx="658060" cy="377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02492F-A6D5-6A4B-8554-35EB7E16363D}"/>
                </a:ext>
              </a:extLst>
            </p:cNvPr>
            <p:cNvSpPr txBox="1"/>
            <p:nvPr/>
          </p:nvSpPr>
          <p:spPr>
            <a:xfrm>
              <a:off x="7656706" y="6404858"/>
              <a:ext cx="10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Acidity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871864-79C3-7940-AF9E-71CEB444379A}"/>
                </a:ext>
              </a:extLst>
            </p:cNvPr>
            <p:cNvSpPr txBox="1"/>
            <p:nvPr/>
          </p:nvSpPr>
          <p:spPr>
            <a:xfrm>
              <a:off x="3943146" y="3698443"/>
              <a:ext cx="1169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Sweetness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71F25B1-605B-5C4B-8354-4FFA1B376ACD}"/>
              </a:ext>
            </a:extLst>
          </p:cNvPr>
          <p:cNvGrpSpPr/>
          <p:nvPr/>
        </p:nvGrpSpPr>
        <p:grpSpPr>
          <a:xfrm rot="16200000">
            <a:off x="4699472" y="2495591"/>
            <a:ext cx="2454936" cy="3046974"/>
            <a:chOff x="6446458" y="3723406"/>
            <a:chExt cx="2454936" cy="304697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B715F7F-C5FA-D243-BF1F-4B9FD991D476}"/>
                </a:ext>
              </a:extLst>
            </p:cNvPr>
            <p:cNvCxnSpPr/>
            <p:nvPr/>
          </p:nvCxnSpPr>
          <p:spPr>
            <a:xfrm>
              <a:off x="6802244" y="4025590"/>
              <a:ext cx="0" cy="25982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C68DE0-4767-4949-A54D-8738DAF7CE72}"/>
                </a:ext>
              </a:extLst>
            </p:cNvPr>
            <p:cNvSpPr txBox="1"/>
            <p:nvPr/>
          </p:nvSpPr>
          <p:spPr>
            <a:xfrm>
              <a:off x="6446458" y="3723406"/>
              <a:ext cx="245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S=0.75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8FEF648-75F8-634D-B27B-FCD535B591E1}"/>
                </a:ext>
              </a:extLst>
            </p:cNvPr>
            <p:cNvGrpSpPr/>
            <p:nvPr/>
          </p:nvGrpSpPr>
          <p:grpSpPr>
            <a:xfrm>
              <a:off x="6816275" y="4077220"/>
              <a:ext cx="1442520" cy="2693160"/>
              <a:chOff x="6816275" y="4077220"/>
              <a:chExt cx="1442520" cy="269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5CDE4E3-2443-E840-AC95-5E6E44754721}"/>
                      </a:ext>
                    </a:extLst>
                  </p14:cNvPr>
                  <p14:cNvContentPartPr/>
                  <p14:nvPr/>
                </p14:nvContentPartPr>
                <p14:xfrm>
                  <a:off x="6849755" y="4077220"/>
                  <a:ext cx="89640" cy="11664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5CDE4E3-2443-E840-AC95-5E6E4475472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841115" y="4068220"/>
                    <a:ext cx="10728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4EAD6AF0-10CD-E941-B6E0-2940D92DDBF4}"/>
                      </a:ext>
                    </a:extLst>
                  </p14:cNvPr>
                  <p14:cNvContentPartPr/>
                  <p14:nvPr/>
                </p14:nvContentPartPr>
                <p14:xfrm>
                  <a:off x="6838595" y="4110700"/>
                  <a:ext cx="203760" cy="1839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4EAD6AF0-10CD-E941-B6E0-2940D92DDBF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829955" y="4102060"/>
                    <a:ext cx="22140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D6BEEDE7-683A-D44F-AE50-05554359DE68}"/>
                      </a:ext>
                    </a:extLst>
                  </p14:cNvPr>
                  <p14:cNvContentPartPr/>
                  <p14:nvPr/>
                </p14:nvContentPartPr>
                <p14:xfrm>
                  <a:off x="6839315" y="4124740"/>
                  <a:ext cx="342720" cy="3042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D6BEEDE7-683A-D44F-AE50-05554359DE6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830315" y="4116100"/>
                    <a:ext cx="360360" cy="32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687EA964-5E0C-8146-BD91-49BCAC51D4DC}"/>
                      </a:ext>
                    </a:extLst>
                  </p14:cNvPr>
                  <p14:cNvContentPartPr/>
                  <p14:nvPr/>
                </p14:nvContentPartPr>
                <p14:xfrm>
                  <a:off x="6816275" y="4154620"/>
                  <a:ext cx="520920" cy="3776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687EA964-5E0C-8146-BD91-49BCAC51D4DC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6807635" y="4145620"/>
                    <a:ext cx="538560" cy="39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DCC4C07B-BD7A-5D40-9804-0F3DE376B1C3}"/>
                      </a:ext>
                    </a:extLst>
                  </p14:cNvPr>
                  <p14:cNvContentPartPr/>
                  <p14:nvPr/>
                </p14:nvContentPartPr>
                <p14:xfrm>
                  <a:off x="6818795" y="4238140"/>
                  <a:ext cx="627120" cy="4939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DCC4C07B-BD7A-5D40-9804-0F3DE376B1C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809795" y="4229500"/>
                    <a:ext cx="644760" cy="51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FD0D2E9D-5CBF-EE40-9C33-1C9128C2A4D4}"/>
                      </a:ext>
                    </a:extLst>
                  </p14:cNvPr>
                  <p14:cNvContentPartPr/>
                  <p14:nvPr/>
                </p14:nvContentPartPr>
                <p14:xfrm>
                  <a:off x="6818435" y="4360900"/>
                  <a:ext cx="793800" cy="5349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FD0D2E9D-5CBF-EE40-9C33-1C9128C2A4D4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809435" y="4352260"/>
                    <a:ext cx="811440" cy="55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8AA53500-6C4E-AC42-AB92-B2058C74C12E}"/>
                      </a:ext>
                    </a:extLst>
                  </p14:cNvPr>
                  <p14:cNvContentPartPr/>
                  <p14:nvPr/>
                </p14:nvContentPartPr>
                <p14:xfrm>
                  <a:off x="6817355" y="4755820"/>
                  <a:ext cx="852480" cy="4600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8AA53500-6C4E-AC42-AB92-B2058C74C12E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808355" y="4747180"/>
                    <a:ext cx="870120" cy="47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56D0E015-9341-D348-844B-F27704E1CB52}"/>
                      </a:ext>
                    </a:extLst>
                  </p14:cNvPr>
                  <p14:cNvContentPartPr/>
                  <p14:nvPr/>
                </p14:nvContentPartPr>
                <p14:xfrm>
                  <a:off x="6843275" y="4947340"/>
                  <a:ext cx="905400" cy="4305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56D0E015-9341-D348-844B-F27704E1CB5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834635" y="4938700"/>
                    <a:ext cx="923040" cy="44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8C34DC2A-0BCF-8E42-BAE8-A713DB8FE27F}"/>
                      </a:ext>
                    </a:extLst>
                  </p14:cNvPr>
                  <p14:cNvContentPartPr/>
                  <p14:nvPr/>
                </p14:nvContentPartPr>
                <p14:xfrm>
                  <a:off x="6833195" y="5258740"/>
                  <a:ext cx="810720" cy="32724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8C34DC2A-0BCF-8E42-BAE8-A713DB8FE27F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824555" y="5250100"/>
                    <a:ext cx="828360" cy="34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0689319A-B63B-ED48-A78C-7FC6D719FE18}"/>
                      </a:ext>
                    </a:extLst>
                  </p14:cNvPr>
                  <p14:cNvContentPartPr/>
                  <p14:nvPr/>
                </p14:nvContentPartPr>
                <p14:xfrm>
                  <a:off x="6844715" y="5517220"/>
                  <a:ext cx="800640" cy="39312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0689319A-B63B-ED48-A78C-7FC6D719FE18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835715" y="5508220"/>
                    <a:ext cx="818280" cy="41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AF1AE30-3C6C-204F-A59D-693F901B0310}"/>
                      </a:ext>
                    </a:extLst>
                  </p14:cNvPr>
                  <p14:cNvContentPartPr/>
                  <p14:nvPr/>
                </p14:nvContentPartPr>
                <p14:xfrm>
                  <a:off x="6838955" y="5734660"/>
                  <a:ext cx="863640" cy="45396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AF1AE30-3C6C-204F-A59D-693F901B031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829955" y="5725660"/>
                    <a:ext cx="881280" cy="47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DC0D225F-CFF1-B444-8197-8490E70E65F5}"/>
                      </a:ext>
                    </a:extLst>
                  </p14:cNvPr>
                  <p14:cNvContentPartPr/>
                  <p14:nvPr/>
                </p14:nvContentPartPr>
                <p14:xfrm>
                  <a:off x="6827435" y="6016180"/>
                  <a:ext cx="1041120" cy="6199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DC0D225F-CFF1-B444-8197-8490E70E65F5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818435" y="6007180"/>
                    <a:ext cx="1058760" cy="63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07D39C5-9196-5A4B-B782-4DD083DAB6F3}"/>
                      </a:ext>
                    </a:extLst>
                  </p14:cNvPr>
                  <p14:cNvContentPartPr/>
                  <p14:nvPr/>
                </p14:nvContentPartPr>
                <p14:xfrm>
                  <a:off x="6874235" y="6687940"/>
                  <a:ext cx="129240" cy="824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07D39C5-9196-5A4B-B782-4DD083DAB6F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865595" y="6678940"/>
                    <a:ext cx="14688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594DBC17-16DB-7944-B9CE-13F2ED276AD4}"/>
                      </a:ext>
                    </a:extLst>
                  </p14:cNvPr>
                  <p14:cNvContentPartPr/>
                  <p14:nvPr/>
                </p14:nvContentPartPr>
                <p14:xfrm>
                  <a:off x="7360955" y="6038500"/>
                  <a:ext cx="897840" cy="4856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594DBC17-16DB-7944-B9CE-13F2ED276AD4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7352315" y="6029500"/>
                    <a:ext cx="915480" cy="50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1DD77EC6-8075-6C43-B4A1-9B0DA05912F2}"/>
                      </a:ext>
                    </a:extLst>
                  </p14:cNvPr>
                  <p14:cNvContentPartPr/>
                  <p14:nvPr/>
                </p14:nvContentPartPr>
                <p14:xfrm>
                  <a:off x="6885395" y="5752660"/>
                  <a:ext cx="799920" cy="3006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1DD77EC6-8075-6C43-B4A1-9B0DA05912F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876755" y="5743660"/>
                    <a:ext cx="817560" cy="31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956322CA-24B1-584F-AB9E-6283749E9CF0}"/>
                      </a:ext>
                    </a:extLst>
                  </p14:cNvPr>
                  <p14:cNvContentPartPr/>
                  <p14:nvPr/>
                </p14:nvContentPartPr>
                <p14:xfrm>
                  <a:off x="6864515" y="5456380"/>
                  <a:ext cx="673920" cy="30168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956322CA-24B1-584F-AB9E-6283749E9CF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855515" y="5447740"/>
                    <a:ext cx="691560" cy="31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66519C6C-6BE4-F840-A5BB-61DB59EB6684}"/>
                      </a:ext>
                    </a:extLst>
                  </p14:cNvPr>
                  <p14:cNvContentPartPr/>
                  <p14:nvPr/>
                </p14:nvContentPartPr>
                <p14:xfrm>
                  <a:off x="6889715" y="5194660"/>
                  <a:ext cx="761760" cy="2995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66519C6C-6BE4-F840-A5BB-61DB59EB6684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881075" y="5185660"/>
                    <a:ext cx="779400" cy="31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2A3F00CD-3A0C-6046-9010-9696B06D1D84}"/>
                      </a:ext>
                    </a:extLst>
                  </p14:cNvPr>
                  <p14:cNvContentPartPr/>
                  <p14:nvPr/>
                </p14:nvContentPartPr>
                <p14:xfrm>
                  <a:off x="6875675" y="4648540"/>
                  <a:ext cx="669600" cy="4518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2A3F00CD-3A0C-6046-9010-9696B06D1D84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867035" y="4639900"/>
                    <a:ext cx="687240" cy="469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2316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662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classification with depth 2 decision tree: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554821"/>
              </p:ext>
            </p:extLst>
          </p:nvPr>
        </p:nvGraphicFramePr>
        <p:xfrm>
          <a:off x="233669" y="837525"/>
          <a:ext cx="80782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2871335804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2 predicts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4B065B2-3B5F-684E-B891-2B7FC0F23269}"/>
              </a:ext>
            </a:extLst>
          </p:cNvPr>
          <p:cNvSpPr/>
          <p:nvPr/>
        </p:nvSpPr>
        <p:spPr>
          <a:xfrm>
            <a:off x="2465273" y="3722354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91151A-7F80-224C-8771-F539ABC5A356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2771140" y="4049316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4A609D-B639-FA43-8ECC-51FDB8FFBCA9}"/>
              </a:ext>
            </a:extLst>
          </p:cNvPr>
          <p:cNvSpPr txBox="1"/>
          <p:nvPr/>
        </p:nvSpPr>
        <p:spPr>
          <a:xfrm>
            <a:off x="2862633" y="4062482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A&gt;= 0.5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84ADB5-5FAD-D341-A704-4DE88A9A9FA0}"/>
              </a:ext>
            </a:extLst>
          </p:cNvPr>
          <p:cNvSpPr/>
          <p:nvPr/>
        </p:nvSpPr>
        <p:spPr>
          <a:xfrm>
            <a:off x="3060253" y="4610178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F9C5D-F6AB-954D-817F-B1CECA8B80A3}"/>
              </a:ext>
            </a:extLst>
          </p:cNvPr>
          <p:cNvSpPr txBox="1"/>
          <p:nvPr/>
        </p:nvSpPr>
        <p:spPr>
          <a:xfrm>
            <a:off x="3507785" y="5043107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S&gt;0.75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AED38-878E-1C4D-ADC1-1F8339C3B57E}"/>
              </a:ext>
            </a:extLst>
          </p:cNvPr>
          <p:cNvCxnSpPr>
            <a:cxnSpLocks/>
            <a:endCxn id="15" idx="7"/>
          </p:cNvCxnSpPr>
          <p:nvPr/>
        </p:nvCxnSpPr>
        <p:spPr>
          <a:xfrm flipH="1">
            <a:off x="2241828" y="4070408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EFCD4C-6CAD-1949-9D37-4A725EDD5A22}"/>
              </a:ext>
            </a:extLst>
          </p:cNvPr>
          <p:cNvSpPr/>
          <p:nvPr/>
        </p:nvSpPr>
        <p:spPr>
          <a:xfrm>
            <a:off x="1935961" y="4609961"/>
            <a:ext cx="358346" cy="3830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2B4B8-6F19-514D-B1B4-A06BB2C19AF7}"/>
              </a:ext>
            </a:extLst>
          </p:cNvPr>
          <p:cNvSpPr txBox="1"/>
          <p:nvPr/>
        </p:nvSpPr>
        <p:spPr>
          <a:xfrm>
            <a:off x="910264" y="495151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D05EE-B9BD-EB4C-9E47-2F38CC9915FD}"/>
              </a:ext>
            </a:extLst>
          </p:cNvPr>
          <p:cNvSpPr txBox="1"/>
          <p:nvPr/>
        </p:nvSpPr>
        <p:spPr>
          <a:xfrm>
            <a:off x="1887632" y="411659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AC454-D969-9B4C-9230-FBA88122ED58}"/>
              </a:ext>
            </a:extLst>
          </p:cNvPr>
          <p:cNvSpPr txBox="1"/>
          <p:nvPr/>
        </p:nvSpPr>
        <p:spPr>
          <a:xfrm>
            <a:off x="8915744" y="1338147"/>
            <a:ext cx="259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of this model on the training set is:</a:t>
            </a:r>
          </a:p>
          <a:p>
            <a:endParaRPr lang="en-US" dirty="0"/>
          </a:p>
          <a:p>
            <a:r>
              <a:rPr lang="en-US" dirty="0"/>
              <a:t>?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1A2AE8-EEA3-3345-8B4D-708716CEF903}"/>
              </a:ext>
            </a:extLst>
          </p:cNvPr>
          <p:cNvCxnSpPr>
            <a:cxnSpLocks/>
          </p:cNvCxnSpPr>
          <p:nvPr/>
        </p:nvCxnSpPr>
        <p:spPr>
          <a:xfrm>
            <a:off x="3374143" y="4993021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AD5A28-F9F2-CA42-A5B4-C3DB629714D7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2844831" y="5014113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3A97510-E03A-9B4D-A208-9A8254FA4721}"/>
              </a:ext>
            </a:extLst>
          </p:cNvPr>
          <p:cNvSpPr/>
          <p:nvPr/>
        </p:nvSpPr>
        <p:spPr>
          <a:xfrm>
            <a:off x="2538964" y="5553666"/>
            <a:ext cx="358346" cy="3830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074D9B-B589-4944-B56C-78BA2E68E7DD}"/>
              </a:ext>
            </a:extLst>
          </p:cNvPr>
          <p:cNvSpPr txBox="1"/>
          <p:nvPr/>
        </p:nvSpPr>
        <p:spPr>
          <a:xfrm>
            <a:off x="2565833" y="5041391"/>
            <a:ext cx="66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D37E5A-DE1F-0847-84C8-A78A0C9E9E62}"/>
              </a:ext>
            </a:extLst>
          </p:cNvPr>
          <p:cNvSpPr/>
          <p:nvPr/>
        </p:nvSpPr>
        <p:spPr>
          <a:xfrm>
            <a:off x="3645971" y="5563634"/>
            <a:ext cx="358346" cy="3830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A52D64-6D33-544D-96CB-CD2AE9C0BF7B}"/>
              </a:ext>
            </a:extLst>
          </p:cNvPr>
          <p:cNvSpPr txBox="1"/>
          <p:nvPr/>
        </p:nvSpPr>
        <p:spPr>
          <a:xfrm>
            <a:off x="1691912" y="593126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489661-F45F-CD4C-9947-15436A01AE4E}"/>
              </a:ext>
            </a:extLst>
          </p:cNvPr>
          <p:cNvSpPr txBox="1"/>
          <p:nvPr/>
        </p:nvSpPr>
        <p:spPr>
          <a:xfrm>
            <a:off x="3645971" y="5930129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ABA6D-E15E-E04C-A9A3-8EE62D7D9670}"/>
              </a:ext>
            </a:extLst>
          </p:cNvPr>
          <p:cNvSpPr txBox="1"/>
          <p:nvPr/>
        </p:nvSpPr>
        <p:spPr>
          <a:xfrm>
            <a:off x="163195" y="3604012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C48B0F-B2FD-1B4C-8C6F-97770B0A605F}"/>
              </a:ext>
            </a:extLst>
          </p:cNvPr>
          <p:cNvSpPr txBox="1"/>
          <p:nvPr/>
        </p:nvSpPr>
        <p:spPr>
          <a:xfrm>
            <a:off x="6096000" y="3701096"/>
            <a:ext cx="518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</a:t>
            </a:r>
            <a:r>
              <a:rPr lang="en-US" b="1" dirty="0"/>
              <a:t>splits first on A with threshold 0.5</a:t>
            </a:r>
            <a:r>
              <a:rPr lang="en-US" dirty="0"/>
              <a:t> </a:t>
            </a:r>
          </a:p>
          <a:p>
            <a:r>
              <a:rPr lang="en-US" dirty="0"/>
              <a:t>and </a:t>
            </a:r>
            <a:r>
              <a:rPr lang="en-US" b="1" dirty="0"/>
              <a:t>then on S with threshold 0.75.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68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662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classification with depth 2 decision tree: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/>
        </p:nvGraphicFramePr>
        <p:xfrm>
          <a:off x="233669" y="837525"/>
          <a:ext cx="80782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2871335804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2 predicts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4B065B2-3B5F-684E-B891-2B7FC0F23269}"/>
              </a:ext>
            </a:extLst>
          </p:cNvPr>
          <p:cNvSpPr/>
          <p:nvPr/>
        </p:nvSpPr>
        <p:spPr>
          <a:xfrm>
            <a:off x="2465273" y="3722354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91151A-7F80-224C-8771-F539ABC5A356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2771140" y="4049316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4A609D-B639-FA43-8ECC-51FDB8FFBCA9}"/>
              </a:ext>
            </a:extLst>
          </p:cNvPr>
          <p:cNvSpPr txBox="1"/>
          <p:nvPr/>
        </p:nvSpPr>
        <p:spPr>
          <a:xfrm>
            <a:off x="2862633" y="4062482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A&gt;= 0.5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84ADB5-5FAD-D341-A704-4DE88A9A9FA0}"/>
              </a:ext>
            </a:extLst>
          </p:cNvPr>
          <p:cNvSpPr/>
          <p:nvPr/>
        </p:nvSpPr>
        <p:spPr>
          <a:xfrm>
            <a:off x="3060253" y="4610178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F9C5D-F6AB-954D-817F-B1CECA8B80A3}"/>
              </a:ext>
            </a:extLst>
          </p:cNvPr>
          <p:cNvSpPr txBox="1"/>
          <p:nvPr/>
        </p:nvSpPr>
        <p:spPr>
          <a:xfrm>
            <a:off x="3507785" y="5043107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S&gt;0.75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AED38-878E-1C4D-ADC1-1F8339C3B57E}"/>
              </a:ext>
            </a:extLst>
          </p:cNvPr>
          <p:cNvCxnSpPr>
            <a:cxnSpLocks/>
            <a:endCxn id="15" idx="7"/>
          </p:cNvCxnSpPr>
          <p:nvPr/>
        </p:nvCxnSpPr>
        <p:spPr>
          <a:xfrm flipH="1">
            <a:off x="2241828" y="4070408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EFCD4C-6CAD-1949-9D37-4A725EDD5A22}"/>
              </a:ext>
            </a:extLst>
          </p:cNvPr>
          <p:cNvSpPr/>
          <p:nvPr/>
        </p:nvSpPr>
        <p:spPr>
          <a:xfrm>
            <a:off x="1935961" y="4609961"/>
            <a:ext cx="358346" cy="3830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2B4B8-6F19-514D-B1B4-A06BB2C19AF7}"/>
              </a:ext>
            </a:extLst>
          </p:cNvPr>
          <p:cNvSpPr txBox="1"/>
          <p:nvPr/>
        </p:nvSpPr>
        <p:spPr>
          <a:xfrm>
            <a:off x="910264" y="495151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D05EE-B9BD-EB4C-9E47-2F38CC9915FD}"/>
              </a:ext>
            </a:extLst>
          </p:cNvPr>
          <p:cNvSpPr txBox="1"/>
          <p:nvPr/>
        </p:nvSpPr>
        <p:spPr>
          <a:xfrm>
            <a:off x="1887632" y="411659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AC454-D969-9B4C-9230-FBA88122ED58}"/>
              </a:ext>
            </a:extLst>
          </p:cNvPr>
          <p:cNvSpPr txBox="1"/>
          <p:nvPr/>
        </p:nvSpPr>
        <p:spPr>
          <a:xfrm>
            <a:off x="8915744" y="1338147"/>
            <a:ext cx="259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of this model on the training set is:</a:t>
            </a:r>
          </a:p>
          <a:p>
            <a:endParaRPr lang="en-US" dirty="0"/>
          </a:p>
          <a:p>
            <a:r>
              <a:rPr lang="en-US" dirty="0"/>
              <a:t>?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1A2AE8-EEA3-3345-8B4D-708716CEF903}"/>
              </a:ext>
            </a:extLst>
          </p:cNvPr>
          <p:cNvCxnSpPr>
            <a:cxnSpLocks/>
          </p:cNvCxnSpPr>
          <p:nvPr/>
        </p:nvCxnSpPr>
        <p:spPr>
          <a:xfrm>
            <a:off x="3374143" y="4993021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AD5A28-F9F2-CA42-A5B4-C3DB629714D7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2844831" y="5014113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3A97510-E03A-9B4D-A208-9A8254FA4721}"/>
              </a:ext>
            </a:extLst>
          </p:cNvPr>
          <p:cNvSpPr/>
          <p:nvPr/>
        </p:nvSpPr>
        <p:spPr>
          <a:xfrm>
            <a:off x="2538964" y="5553666"/>
            <a:ext cx="358346" cy="3830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074D9B-B589-4944-B56C-78BA2E68E7DD}"/>
              </a:ext>
            </a:extLst>
          </p:cNvPr>
          <p:cNvSpPr txBox="1"/>
          <p:nvPr/>
        </p:nvSpPr>
        <p:spPr>
          <a:xfrm>
            <a:off x="2565833" y="5041391"/>
            <a:ext cx="66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D37E5A-DE1F-0847-84C8-A78A0C9E9E62}"/>
              </a:ext>
            </a:extLst>
          </p:cNvPr>
          <p:cNvSpPr/>
          <p:nvPr/>
        </p:nvSpPr>
        <p:spPr>
          <a:xfrm>
            <a:off x="3645971" y="5563634"/>
            <a:ext cx="358346" cy="3830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A52D64-6D33-544D-96CB-CD2AE9C0BF7B}"/>
              </a:ext>
            </a:extLst>
          </p:cNvPr>
          <p:cNvSpPr txBox="1"/>
          <p:nvPr/>
        </p:nvSpPr>
        <p:spPr>
          <a:xfrm>
            <a:off x="1691912" y="593126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489661-F45F-CD4C-9947-15436A01AE4E}"/>
              </a:ext>
            </a:extLst>
          </p:cNvPr>
          <p:cNvSpPr txBox="1"/>
          <p:nvPr/>
        </p:nvSpPr>
        <p:spPr>
          <a:xfrm>
            <a:off x="3645971" y="5930129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ABA6D-E15E-E04C-A9A3-8EE62D7D9670}"/>
              </a:ext>
            </a:extLst>
          </p:cNvPr>
          <p:cNvSpPr txBox="1"/>
          <p:nvPr/>
        </p:nvSpPr>
        <p:spPr>
          <a:xfrm>
            <a:off x="163195" y="3604012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C48B0F-B2FD-1B4C-8C6F-97770B0A605F}"/>
              </a:ext>
            </a:extLst>
          </p:cNvPr>
          <p:cNvSpPr txBox="1"/>
          <p:nvPr/>
        </p:nvSpPr>
        <p:spPr>
          <a:xfrm>
            <a:off x="6096000" y="3701096"/>
            <a:ext cx="5185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model </a:t>
            </a:r>
            <a:r>
              <a:rPr lang="en-US" b="1" dirty="0"/>
              <a:t>splits first on A with threshold 0.5</a:t>
            </a:r>
            <a:r>
              <a:rPr lang="en-US" dirty="0"/>
              <a:t> </a:t>
            </a:r>
          </a:p>
          <a:p>
            <a:r>
              <a:rPr lang="en-US" dirty="0"/>
              <a:t>and </a:t>
            </a:r>
            <a:r>
              <a:rPr lang="en-US" b="1" dirty="0"/>
              <a:t>then on S with threshold 0.75. </a:t>
            </a:r>
          </a:p>
          <a:p>
            <a:endParaRPr lang="en-US" dirty="0"/>
          </a:p>
          <a:p>
            <a:r>
              <a:rPr lang="en-US" dirty="0"/>
              <a:t>Could you do get better training accuracy by labeling leaves differently ?</a:t>
            </a:r>
          </a:p>
          <a:p>
            <a:endParaRPr lang="en-US" dirty="0"/>
          </a:p>
          <a:p>
            <a:r>
              <a:rPr lang="en-US" dirty="0"/>
              <a:t>What is the highest training accuracy you can get?</a:t>
            </a:r>
          </a:p>
        </p:txBody>
      </p:sp>
    </p:spTree>
    <p:extLst>
      <p:ext uri="{BB962C8B-B14F-4D97-AF65-F5344CB8AC3E}">
        <p14:creationId xmlns:p14="http://schemas.microsoft.com/office/powerpoint/2010/main" val="72527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662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classification with depth 2 decision tree: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/>
        </p:nvGraphicFramePr>
        <p:xfrm>
          <a:off x="233669" y="837525"/>
          <a:ext cx="80782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2871335804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2 predicts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4B065B2-3B5F-684E-B891-2B7FC0F23269}"/>
              </a:ext>
            </a:extLst>
          </p:cNvPr>
          <p:cNvSpPr/>
          <p:nvPr/>
        </p:nvSpPr>
        <p:spPr>
          <a:xfrm>
            <a:off x="2465273" y="3722354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91151A-7F80-224C-8771-F539ABC5A356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2771140" y="4049316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4A609D-B639-FA43-8ECC-51FDB8FFBCA9}"/>
              </a:ext>
            </a:extLst>
          </p:cNvPr>
          <p:cNvSpPr txBox="1"/>
          <p:nvPr/>
        </p:nvSpPr>
        <p:spPr>
          <a:xfrm>
            <a:off x="2862633" y="4062482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A&gt;= 0.5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84ADB5-5FAD-D341-A704-4DE88A9A9FA0}"/>
              </a:ext>
            </a:extLst>
          </p:cNvPr>
          <p:cNvSpPr/>
          <p:nvPr/>
        </p:nvSpPr>
        <p:spPr>
          <a:xfrm>
            <a:off x="3060253" y="4610178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F9C5D-F6AB-954D-817F-B1CECA8B80A3}"/>
              </a:ext>
            </a:extLst>
          </p:cNvPr>
          <p:cNvSpPr txBox="1"/>
          <p:nvPr/>
        </p:nvSpPr>
        <p:spPr>
          <a:xfrm>
            <a:off x="3507785" y="5043107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S&gt;0.75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AED38-878E-1C4D-ADC1-1F8339C3B57E}"/>
              </a:ext>
            </a:extLst>
          </p:cNvPr>
          <p:cNvCxnSpPr>
            <a:cxnSpLocks/>
            <a:endCxn id="15" idx="7"/>
          </p:cNvCxnSpPr>
          <p:nvPr/>
        </p:nvCxnSpPr>
        <p:spPr>
          <a:xfrm flipH="1">
            <a:off x="2241828" y="4070408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EFCD4C-6CAD-1949-9D37-4A725EDD5A22}"/>
              </a:ext>
            </a:extLst>
          </p:cNvPr>
          <p:cNvSpPr/>
          <p:nvPr/>
        </p:nvSpPr>
        <p:spPr>
          <a:xfrm>
            <a:off x="1935961" y="4609961"/>
            <a:ext cx="358346" cy="3830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2B4B8-6F19-514D-B1B4-A06BB2C19AF7}"/>
              </a:ext>
            </a:extLst>
          </p:cNvPr>
          <p:cNvSpPr txBox="1"/>
          <p:nvPr/>
        </p:nvSpPr>
        <p:spPr>
          <a:xfrm>
            <a:off x="1394042" y="4890014"/>
            <a:ext cx="79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leaf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D05EE-B9BD-EB4C-9E47-2F38CC9915FD}"/>
              </a:ext>
            </a:extLst>
          </p:cNvPr>
          <p:cNvSpPr txBox="1"/>
          <p:nvPr/>
        </p:nvSpPr>
        <p:spPr>
          <a:xfrm>
            <a:off x="1887632" y="411659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AC454-D969-9B4C-9230-FBA88122ED58}"/>
              </a:ext>
            </a:extLst>
          </p:cNvPr>
          <p:cNvSpPr txBox="1"/>
          <p:nvPr/>
        </p:nvSpPr>
        <p:spPr>
          <a:xfrm>
            <a:off x="8915744" y="1338147"/>
            <a:ext cx="2592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of this model on the training set is:</a:t>
            </a:r>
          </a:p>
          <a:p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1A2AE8-EEA3-3345-8B4D-708716CEF903}"/>
              </a:ext>
            </a:extLst>
          </p:cNvPr>
          <p:cNvCxnSpPr>
            <a:cxnSpLocks/>
          </p:cNvCxnSpPr>
          <p:nvPr/>
        </p:nvCxnSpPr>
        <p:spPr>
          <a:xfrm>
            <a:off x="3374143" y="4993021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AD5A28-F9F2-CA42-A5B4-C3DB629714D7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2844831" y="5014113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3A97510-E03A-9B4D-A208-9A8254FA4721}"/>
              </a:ext>
            </a:extLst>
          </p:cNvPr>
          <p:cNvSpPr/>
          <p:nvPr/>
        </p:nvSpPr>
        <p:spPr>
          <a:xfrm>
            <a:off x="2538964" y="5553666"/>
            <a:ext cx="358346" cy="3830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074D9B-B589-4944-B56C-78BA2E68E7DD}"/>
              </a:ext>
            </a:extLst>
          </p:cNvPr>
          <p:cNvSpPr txBox="1"/>
          <p:nvPr/>
        </p:nvSpPr>
        <p:spPr>
          <a:xfrm>
            <a:off x="2565833" y="5041391"/>
            <a:ext cx="66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D37E5A-DE1F-0847-84C8-A78A0C9E9E62}"/>
              </a:ext>
            </a:extLst>
          </p:cNvPr>
          <p:cNvSpPr/>
          <p:nvPr/>
        </p:nvSpPr>
        <p:spPr>
          <a:xfrm>
            <a:off x="3645971" y="5563634"/>
            <a:ext cx="358346" cy="3830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A52D64-6D33-544D-96CB-CD2AE9C0BF7B}"/>
              </a:ext>
            </a:extLst>
          </p:cNvPr>
          <p:cNvSpPr txBox="1"/>
          <p:nvPr/>
        </p:nvSpPr>
        <p:spPr>
          <a:xfrm>
            <a:off x="2168470" y="5895003"/>
            <a:ext cx="79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leaf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489661-F45F-CD4C-9947-15436A01AE4E}"/>
              </a:ext>
            </a:extLst>
          </p:cNvPr>
          <p:cNvSpPr txBox="1"/>
          <p:nvPr/>
        </p:nvSpPr>
        <p:spPr>
          <a:xfrm>
            <a:off x="3645971" y="5930129"/>
            <a:ext cx="83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leaf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ABA6D-E15E-E04C-A9A3-8EE62D7D9670}"/>
              </a:ext>
            </a:extLst>
          </p:cNvPr>
          <p:cNvSpPr txBox="1"/>
          <p:nvPr/>
        </p:nvSpPr>
        <p:spPr>
          <a:xfrm>
            <a:off x="163195" y="3604012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2: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C9C133-98AA-654C-9354-8BD52798BC59}"/>
              </a:ext>
            </a:extLst>
          </p:cNvPr>
          <p:cNvGrpSpPr/>
          <p:nvPr/>
        </p:nvGrpSpPr>
        <p:grpSpPr>
          <a:xfrm>
            <a:off x="5224092" y="3340263"/>
            <a:ext cx="4982387" cy="3517737"/>
            <a:chOff x="3682314" y="3356838"/>
            <a:chExt cx="4982387" cy="35177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F8479C4-A0F1-5641-B2CA-83666F13B04D}"/>
                </a:ext>
              </a:extLst>
            </p:cNvPr>
            <p:cNvGrpSpPr/>
            <p:nvPr/>
          </p:nvGrpSpPr>
          <p:grpSpPr>
            <a:xfrm>
              <a:off x="3682314" y="3356838"/>
              <a:ext cx="4859520" cy="3517737"/>
              <a:chOff x="3682314" y="3356838"/>
              <a:chExt cx="4859520" cy="351773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DD8B859-6B00-8A4B-B135-FC5386674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9988" y="3429001"/>
                <a:ext cx="4491846" cy="3445574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D531C6-C43D-8B40-9E93-82BCC2075BB8}"/>
                  </a:ext>
                </a:extLst>
              </p:cNvPr>
              <p:cNvSpPr/>
              <p:nvPr/>
            </p:nvSpPr>
            <p:spPr>
              <a:xfrm>
                <a:off x="3682314" y="3356838"/>
                <a:ext cx="1318250" cy="565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C48292A-C78F-FB43-9B54-A31B884F67C5}"/>
                  </a:ext>
                </a:extLst>
              </p:cNvPr>
              <p:cNvSpPr/>
              <p:nvPr/>
            </p:nvSpPr>
            <p:spPr>
              <a:xfrm>
                <a:off x="7423259" y="6480685"/>
                <a:ext cx="658060" cy="377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5A8E63-FFD6-3647-A3B1-B212B71AD278}"/>
                </a:ext>
              </a:extLst>
            </p:cNvPr>
            <p:cNvSpPr txBox="1"/>
            <p:nvPr/>
          </p:nvSpPr>
          <p:spPr>
            <a:xfrm>
              <a:off x="7656706" y="6404858"/>
              <a:ext cx="10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Acidity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B4F63B-EC03-0745-ABEE-B8EA5235AE7B}"/>
                </a:ext>
              </a:extLst>
            </p:cNvPr>
            <p:cNvSpPr txBox="1"/>
            <p:nvPr/>
          </p:nvSpPr>
          <p:spPr>
            <a:xfrm>
              <a:off x="3943146" y="3698443"/>
              <a:ext cx="1169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Sweetness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09D756-F56C-5A40-B908-221787903369}"/>
              </a:ext>
            </a:extLst>
          </p:cNvPr>
          <p:cNvCxnSpPr/>
          <p:nvPr/>
        </p:nvCxnSpPr>
        <p:spPr>
          <a:xfrm>
            <a:off x="7624119" y="3938143"/>
            <a:ext cx="0" cy="2394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C09C5E6-F8E6-A34E-A507-E81E6E701E96}"/>
              </a:ext>
            </a:extLst>
          </p:cNvPr>
          <p:cNvCxnSpPr>
            <a:cxnSpLocks/>
          </p:cNvCxnSpPr>
          <p:nvPr/>
        </p:nvCxnSpPr>
        <p:spPr>
          <a:xfrm flipV="1">
            <a:off x="7628238" y="4819592"/>
            <a:ext cx="23832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64DAC51-DB19-4644-B7CF-39E9A025929C}"/>
              </a:ext>
            </a:extLst>
          </p:cNvPr>
          <p:cNvSpPr txBox="1"/>
          <p:nvPr/>
        </p:nvSpPr>
        <p:spPr>
          <a:xfrm>
            <a:off x="6845939" y="3981676"/>
            <a:ext cx="79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leaf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5C32B8-8E0F-A64C-95B9-B8B6B3A690C1}"/>
              </a:ext>
            </a:extLst>
          </p:cNvPr>
          <p:cNvSpPr txBox="1"/>
          <p:nvPr/>
        </p:nvSpPr>
        <p:spPr>
          <a:xfrm>
            <a:off x="7944986" y="5368072"/>
            <a:ext cx="79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leaf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00AF7E-AAAB-8547-83B4-179A6A8A8CDC}"/>
              </a:ext>
            </a:extLst>
          </p:cNvPr>
          <p:cNvSpPr txBox="1"/>
          <p:nvPr/>
        </p:nvSpPr>
        <p:spPr>
          <a:xfrm>
            <a:off x="8685333" y="4481393"/>
            <a:ext cx="83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leaf 3</a:t>
            </a:r>
          </a:p>
        </p:txBody>
      </p:sp>
    </p:spTree>
    <p:extLst>
      <p:ext uri="{BB962C8B-B14F-4D97-AF65-F5344CB8AC3E}">
        <p14:creationId xmlns:p14="http://schemas.microsoft.com/office/powerpoint/2010/main" val="1302815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662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classification with a </a:t>
            </a:r>
            <a:r>
              <a:rPr lang="en-US" b="1" dirty="0"/>
              <a:t>linear classifier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55899"/>
              </p:ext>
            </p:extLst>
          </p:nvPr>
        </p:nvGraphicFramePr>
        <p:xfrm>
          <a:off x="233669" y="837525"/>
          <a:ext cx="80782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2871335804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3 predicts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4AC454-D969-9B4C-9230-FBA88122ED58}"/>
              </a:ext>
            </a:extLst>
          </p:cNvPr>
          <p:cNvSpPr txBox="1"/>
          <p:nvPr/>
        </p:nvSpPr>
        <p:spPr>
          <a:xfrm>
            <a:off x="233669" y="5074317"/>
            <a:ext cx="428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predictions of this model. </a:t>
            </a:r>
          </a:p>
          <a:p>
            <a:r>
              <a:rPr lang="en-US" dirty="0"/>
              <a:t>Draw the decision boundary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ABA6D-E15E-E04C-A9A3-8EE62D7D9670}"/>
              </a:ext>
            </a:extLst>
          </p:cNvPr>
          <p:cNvSpPr txBox="1"/>
          <p:nvPr/>
        </p:nvSpPr>
        <p:spPr>
          <a:xfrm>
            <a:off x="163194" y="3604012"/>
            <a:ext cx="4090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3:</a:t>
            </a:r>
          </a:p>
          <a:p>
            <a:endParaRPr lang="en-US" dirty="0"/>
          </a:p>
          <a:p>
            <a:r>
              <a:rPr lang="en-US" dirty="0"/>
              <a:t>f(A,S) = 1     if A+S -1 ≥ 0</a:t>
            </a:r>
          </a:p>
          <a:p>
            <a:r>
              <a:rPr lang="en-US" dirty="0"/>
              <a:t>              0    otherwise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C9C133-98AA-654C-9354-8BD52798BC59}"/>
              </a:ext>
            </a:extLst>
          </p:cNvPr>
          <p:cNvGrpSpPr/>
          <p:nvPr/>
        </p:nvGrpSpPr>
        <p:grpSpPr>
          <a:xfrm>
            <a:off x="5224092" y="3340263"/>
            <a:ext cx="4982387" cy="3517737"/>
            <a:chOff x="3682314" y="3356838"/>
            <a:chExt cx="4982387" cy="35177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F8479C4-A0F1-5641-B2CA-83666F13B04D}"/>
                </a:ext>
              </a:extLst>
            </p:cNvPr>
            <p:cNvGrpSpPr/>
            <p:nvPr/>
          </p:nvGrpSpPr>
          <p:grpSpPr>
            <a:xfrm>
              <a:off x="3682314" y="3356838"/>
              <a:ext cx="4859520" cy="3517737"/>
              <a:chOff x="3682314" y="3356838"/>
              <a:chExt cx="4859520" cy="351773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DD8B859-6B00-8A4B-B135-FC5386674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9988" y="3429001"/>
                <a:ext cx="4491846" cy="3445574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D531C6-C43D-8B40-9E93-82BCC2075BB8}"/>
                  </a:ext>
                </a:extLst>
              </p:cNvPr>
              <p:cNvSpPr/>
              <p:nvPr/>
            </p:nvSpPr>
            <p:spPr>
              <a:xfrm>
                <a:off x="3682314" y="3356838"/>
                <a:ext cx="1318250" cy="565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C48292A-C78F-FB43-9B54-A31B884F67C5}"/>
                  </a:ext>
                </a:extLst>
              </p:cNvPr>
              <p:cNvSpPr/>
              <p:nvPr/>
            </p:nvSpPr>
            <p:spPr>
              <a:xfrm>
                <a:off x="7423259" y="6480685"/>
                <a:ext cx="658060" cy="377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5A8E63-FFD6-3647-A3B1-B212B71AD278}"/>
                </a:ext>
              </a:extLst>
            </p:cNvPr>
            <p:cNvSpPr txBox="1"/>
            <p:nvPr/>
          </p:nvSpPr>
          <p:spPr>
            <a:xfrm>
              <a:off x="7656706" y="6404858"/>
              <a:ext cx="10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Acidity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B4F63B-EC03-0745-ABEE-B8EA5235AE7B}"/>
                </a:ext>
              </a:extLst>
            </p:cNvPr>
            <p:cNvSpPr txBox="1"/>
            <p:nvPr/>
          </p:nvSpPr>
          <p:spPr>
            <a:xfrm>
              <a:off x="3943146" y="3698443"/>
              <a:ext cx="1169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Sweetness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003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662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classification with a linear classifier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/>
        </p:nvGraphicFramePr>
        <p:xfrm>
          <a:off x="233669" y="837525"/>
          <a:ext cx="80782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2871335804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3 predicts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4AC454-D969-9B4C-9230-FBA88122ED58}"/>
              </a:ext>
            </a:extLst>
          </p:cNvPr>
          <p:cNvSpPr txBox="1"/>
          <p:nvPr/>
        </p:nvSpPr>
        <p:spPr>
          <a:xfrm>
            <a:off x="233669" y="5074317"/>
            <a:ext cx="428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predictions of this model. </a:t>
            </a:r>
          </a:p>
          <a:p>
            <a:r>
              <a:rPr lang="en-US" dirty="0"/>
              <a:t>Draw the decision boundary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ABA6D-E15E-E04C-A9A3-8EE62D7D9670}"/>
              </a:ext>
            </a:extLst>
          </p:cNvPr>
          <p:cNvSpPr txBox="1"/>
          <p:nvPr/>
        </p:nvSpPr>
        <p:spPr>
          <a:xfrm>
            <a:off x="163194" y="3604012"/>
            <a:ext cx="4090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3:</a:t>
            </a:r>
          </a:p>
          <a:p>
            <a:endParaRPr lang="en-US" dirty="0"/>
          </a:p>
          <a:p>
            <a:r>
              <a:rPr lang="en-US" dirty="0"/>
              <a:t>f(A,S) = 1     if A+S -1 ≥ 0</a:t>
            </a:r>
          </a:p>
          <a:p>
            <a:r>
              <a:rPr lang="en-US" dirty="0"/>
              <a:t>              0    otherwise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C9C133-98AA-654C-9354-8BD52798BC59}"/>
              </a:ext>
            </a:extLst>
          </p:cNvPr>
          <p:cNvGrpSpPr/>
          <p:nvPr/>
        </p:nvGrpSpPr>
        <p:grpSpPr>
          <a:xfrm>
            <a:off x="5224092" y="3340263"/>
            <a:ext cx="4982387" cy="3517737"/>
            <a:chOff x="3682314" y="3356838"/>
            <a:chExt cx="4982387" cy="35177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F8479C4-A0F1-5641-B2CA-83666F13B04D}"/>
                </a:ext>
              </a:extLst>
            </p:cNvPr>
            <p:cNvGrpSpPr/>
            <p:nvPr/>
          </p:nvGrpSpPr>
          <p:grpSpPr>
            <a:xfrm>
              <a:off x="3682314" y="3356838"/>
              <a:ext cx="4859520" cy="3517737"/>
              <a:chOff x="3682314" y="3356838"/>
              <a:chExt cx="4859520" cy="351773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DD8B859-6B00-8A4B-B135-FC5386674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9988" y="3429001"/>
                <a:ext cx="4491846" cy="3445574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D531C6-C43D-8B40-9E93-82BCC2075BB8}"/>
                  </a:ext>
                </a:extLst>
              </p:cNvPr>
              <p:cNvSpPr/>
              <p:nvPr/>
            </p:nvSpPr>
            <p:spPr>
              <a:xfrm>
                <a:off x="3682314" y="3356838"/>
                <a:ext cx="1318250" cy="565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C48292A-C78F-FB43-9B54-A31B884F67C5}"/>
                  </a:ext>
                </a:extLst>
              </p:cNvPr>
              <p:cNvSpPr/>
              <p:nvPr/>
            </p:nvSpPr>
            <p:spPr>
              <a:xfrm>
                <a:off x="7423259" y="6480685"/>
                <a:ext cx="658060" cy="377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5A8E63-FFD6-3647-A3B1-B212B71AD278}"/>
                </a:ext>
              </a:extLst>
            </p:cNvPr>
            <p:cNvSpPr txBox="1"/>
            <p:nvPr/>
          </p:nvSpPr>
          <p:spPr>
            <a:xfrm>
              <a:off x="7656706" y="6404858"/>
              <a:ext cx="10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Acidity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B4F63B-EC03-0745-ABEE-B8EA5235AE7B}"/>
                </a:ext>
              </a:extLst>
            </p:cNvPr>
            <p:cNvSpPr txBox="1"/>
            <p:nvPr/>
          </p:nvSpPr>
          <p:spPr>
            <a:xfrm>
              <a:off x="3943146" y="3698443"/>
              <a:ext cx="1169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Sweetness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A5CF48-B8E5-BC43-9E22-AC4EA7979E51}"/>
              </a:ext>
            </a:extLst>
          </p:cNvPr>
          <p:cNvCxnSpPr>
            <a:cxnSpLocks/>
          </p:cNvCxnSpPr>
          <p:nvPr/>
        </p:nvCxnSpPr>
        <p:spPr>
          <a:xfrm>
            <a:off x="6586151" y="4337222"/>
            <a:ext cx="2075935" cy="205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56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662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classification with a linear classifier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/>
        </p:nvGraphicFramePr>
        <p:xfrm>
          <a:off x="233669" y="837525"/>
          <a:ext cx="80782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2871335804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3 predicts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4AC454-D969-9B4C-9230-FBA88122ED58}"/>
              </a:ext>
            </a:extLst>
          </p:cNvPr>
          <p:cNvSpPr txBox="1"/>
          <p:nvPr/>
        </p:nvSpPr>
        <p:spPr>
          <a:xfrm>
            <a:off x="233669" y="5074317"/>
            <a:ext cx="4288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predictions of this model. </a:t>
            </a:r>
          </a:p>
          <a:p>
            <a:r>
              <a:rPr lang="en-US" dirty="0"/>
              <a:t>Draw the decision boundary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ABA6D-E15E-E04C-A9A3-8EE62D7D9670}"/>
              </a:ext>
            </a:extLst>
          </p:cNvPr>
          <p:cNvSpPr txBox="1"/>
          <p:nvPr/>
        </p:nvSpPr>
        <p:spPr>
          <a:xfrm>
            <a:off x="163194" y="3604012"/>
            <a:ext cx="4090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4:</a:t>
            </a:r>
          </a:p>
          <a:p>
            <a:endParaRPr lang="en-US" dirty="0"/>
          </a:p>
          <a:p>
            <a:r>
              <a:rPr lang="en-US" dirty="0"/>
              <a:t>f(A,S) = 1     if A+S -1.3 ≥ 0</a:t>
            </a:r>
          </a:p>
          <a:p>
            <a:r>
              <a:rPr lang="en-US" dirty="0"/>
              <a:t>              0    otherwise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C9C133-98AA-654C-9354-8BD52798BC59}"/>
              </a:ext>
            </a:extLst>
          </p:cNvPr>
          <p:cNvGrpSpPr/>
          <p:nvPr/>
        </p:nvGrpSpPr>
        <p:grpSpPr>
          <a:xfrm>
            <a:off x="5224092" y="3340263"/>
            <a:ext cx="4982387" cy="3517737"/>
            <a:chOff x="3682314" y="3356838"/>
            <a:chExt cx="4982387" cy="351773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F8479C4-A0F1-5641-B2CA-83666F13B04D}"/>
                </a:ext>
              </a:extLst>
            </p:cNvPr>
            <p:cNvGrpSpPr/>
            <p:nvPr/>
          </p:nvGrpSpPr>
          <p:grpSpPr>
            <a:xfrm>
              <a:off x="3682314" y="3356838"/>
              <a:ext cx="4859520" cy="3517737"/>
              <a:chOff x="3682314" y="3356838"/>
              <a:chExt cx="4859520" cy="351773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DD8B859-6B00-8A4B-B135-FC5386674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9988" y="3429001"/>
                <a:ext cx="4491846" cy="3445574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D531C6-C43D-8B40-9E93-82BCC2075BB8}"/>
                  </a:ext>
                </a:extLst>
              </p:cNvPr>
              <p:cNvSpPr/>
              <p:nvPr/>
            </p:nvSpPr>
            <p:spPr>
              <a:xfrm>
                <a:off x="3682314" y="3356838"/>
                <a:ext cx="1318250" cy="5650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C48292A-C78F-FB43-9B54-A31B884F67C5}"/>
                  </a:ext>
                </a:extLst>
              </p:cNvPr>
              <p:cNvSpPr/>
              <p:nvPr/>
            </p:nvSpPr>
            <p:spPr>
              <a:xfrm>
                <a:off x="7423259" y="6480685"/>
                <a:ext cx="658060" cy="3773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5A8E63-FFD6-3647-A3B1-B212B71AD278}"/>
                </a:ext>
              </a:extLst>
            </p:cNvPr>
            <p:cNvSpPr txBox="1"/>
            <p:nvPr/>
          </p:nvSpPr>
          <p:spPr>
            <a:xfrm>
              <a:off x="7656706" y="6404858"/>
              <a:ext cx="1007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Acidity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8B4F63B-EC03-0745-ABEE-B8EA5235AE7B}"/>
                </a:ext>
              </a:extLst>
            </p:cNvPr>
            <p:cNvSpPr txBox="1"/>
            <p:nvPr/>
          </p:nvSpPr>
          <p:spPr>
            <a:xfrm>
              <a:off x="3943146" y="3698443"/>
              <a:ext cx="1169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Sweetness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A5CF48-B8E5-BC43-9E22-AC4EA7979E51}"/>
              </a:ext>
            </a:extLst>
          </p:cNvPr>
          <p:cNvCxnSpPr>
            <a:cxnSpLocks/>
          </p:cNvCxnSpPr>
          <p:nvPr/>
        </p:nvCxnSpPr>
        <p:spPr>
          <a:xfrm>
            <a:off x="6561438" y="3966519"/>
            <a:ext cx="2474620" cy="241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05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006B0-775A-E94B-B584-53DB74D983CF}"/>
              </a:ext>
            </a:extLst>
          </p:cNvPr>
          <p:cNvSpPr txBox="1"/>
          <p:nvPr/>
        </p:nvSpPr>
        <p:spPr>
          <a:xfrm>
            <a:off x="307497" y="121381"/>
            <a:ext cx="1124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Overview of the landscape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3DEC5-59EC-6C42-BE62-C7595771B776}"/>
              </a:ext>
            </a:extLst>
          </p:cNvPr>
          <p:cNvSpPr txBox="1"/>
          <p:nvPr/>
        </p:nvSpPr>
        <p:spPr>
          <a:xfrm>
            <a:off x="477430" y="857756"/>
            <a:ext cx="6279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Terms used: </a:t>
            </a:r>
          </a:p>
          <a:p>
            <a:endParaRPr lang="en-US" dirty="0"/>
          </a:p>
          <a:p>
            <a:r>
              <a:rPr lang="en-US" dirty="0"/>
              <a:t>Data science  </a:t>
            </a:r>
          </a:p>
          <a:p>
            <a:r>
              <a:rPr lang="en-US" dirty="0"/>
              <a:t>Machine Learning </a:t>
            </a:r>
          </a:p>
          <a:p>
            <a:r>
              <a:rPr lang="en-US" dirty="0"/>
              <a:t>Artificial Intelligence </a:t>
            </a:r>
          </a:p>
          <a:p>
            <a:r>
              <a:rPr lang="en-US" dirty="0"/>
              <a:t>Big Data </a:t>
            </a:r>
          </a:p>
          <a:p>
            <a:r>
              <a:rPr lang="en-US" dirty="0"/>
              <a:t>Data Mining </a:t>
            </a:r>
          </a:p>
          <a:p>
            <a:r>
              <a:rPr lang="en-US" dirty="0"/>
              <a:t>Statistics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B2E851-D0B8-0243-BF45-5F0708141157}"/>
              </a:ext>
            </a:extLst>
          </p:cNvPr>
          <p:cNvSpPr/>
          <p:nvPr/>
        </p:nvSpPr>
        <p:spPr>
          <a:xfrm>
            <a:off x="4035287" y="745434"/>
            <a:ext cx="7046843" cy="58143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@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jeremyjarvis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“A data scientist is a statistician who lives in San Francisco”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@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BigDataBorat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Data science is statistics on a Mac.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@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josh_wills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Data Scientist (n.): Person who is better at statistics than any software engineer and better at software engineering than any statistician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(anonymous)</a:t>
            </a:r>
          </a:p>
          <a:p>
            <a:r>
              <a:rPr lang="en-US" dirty="0">
                <a:solidFill>
                  <a:schemeClr val="tx1"/>
                </a:solidFill>
              </a:rPr>
              <a:t>The difference between statistics and data science is about 30k per year.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(anonymous)</a:t>
            </a:r>
          </a:p>
          <a:p>
            <a:r>
              <a:rPr lang="en-US" dirty="0">
                <a:solidFill>
                  <a:schemeClr val="tx1"/>
                </a:solidFill>
              </a:rPr>
              <a:t>It is statistics if it’s done in R. </a:t>
            </a:r>
          </a:p>
          <a:p>
            <a:r>
              <a:rPr lang="en-US" dirty="0">
                <a:solidFill>
                  <a:schemeClr val="tx1"/>
                </a:solidFill>
              </a:rPr>
              <a:t>Its Machine learning if it’s done in Python</a:t>
            </a:r>
          </a:p>
          <a:p>
            <a:r>
              <a:rPr lang="en-US" dirty="0">
                <a:solidFill>
                  <a:schemeClr val="tx1"/>
                </a:solidFill>
              </a:rPr>
              <a:t>Its AI if it’s done in </a:t>
            </a:r>
            <a:r>
              <a:rPr lang="en-US" dirty="0" err="1">
                <a:solidFill>
                  <a:schemeClr val="tx1"/>
                </a:solidFill>
              </a:rPr>
              <a:t>Powerpoint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C34116E-42CE-8440-A4C9-5E10756F2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707" y="857756"/>
            <a:ext cx="655155" cy="47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4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7DEA952-6B05-F845-A90A-866E75ECBB27}"/>
              </a:ext>
            </a:extLst>
          </p:cNvPr>
          <p:cNvSpPr/>
          <p:nvPr/>
        </p:nvSpPr>
        <p:spPr>
          <a:xfrm>
            <a:off x="3888581" y="1596267"/>
            <a:ext cx="4414837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8255"/>
            <a:ext cx="10515600" cy="1325563"/>
          </a:xfrm>
        </p:spPr>
        <p:txBody>
          <a:bodyPr/>
          <a:lstStyle/>
          <a:p>
            <a:r>
              <a:rPr lang="en-US" dirty="0"/>
              <a:t>Supervised learning paradigm</a:t>
            </a:r>
          </a:p>
        </p:txBody>
      </p:sp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F2359EA-6D0A-024C-B291-0376BE79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0" y="2032000"/>
            <a:ext cx="2908300" cy="279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A4DA07-FDE1-9145-970F-93492BB9AD82}"/>
              </a:ext>
            </a:extLst>
          </p:cNvPr>
          <p:cNvSpPr txBox="1"/>
          <p:nvPr/>
        </p:nvSpPr>
        <p:spPr>
          <a:xfrm>
            <a:off x="4253948" y="5049078"/>
            <a:ext cx="1643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395E36-8236-D14F-918A-52DE76E1EC95}"/>
              </a:ext>
            </a:extLst>
          </p:cNvPr>
          <p:cNvSpPr txBox="1"/>
          <p:nvPr/>
        </p:nvSpPr>
        <p:spPr>
          <a:xfrm>
            <a:off x="1099930" y="2032000"/>
            <a:ext cx="225287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Features </a:t>
            </a:r>
          </a:p>
          <a:p>
            <a:r>
              <a:rPr lang="en-US" sz="2800" dirty="0"/>
              <a:t>(Acidity, Sweetness, Color, </a:t>
            </a:r>
            <a:br>
              <a:rPr lang="en-US" sz="2800" dirty="0"/>
            </a:br>
            <a:r>
              <a:rPr lang="en-US" sz="2800" dirty="0"/>
              <a:t>Carbonation</a:t>
            </a:r>
            <a:br>
              <a:rPr lang="en-US" sz="2800" dirty="0"/>
            </a:br>
            <a:r>
              <a:rPr lang="en-US" sz="2800" dirty="0"/>
              <a:t>…)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B6A31F-34B6-CD46-9AD2-C09B77E89522}"/>
              </a:ext>
            </a:extLst>
          </p:cNvPr>
          <p:cNvCxnSpPr>
            <a:cxnSpLocks/>
          </p:cNvCxnSpPr>
          <p:nvPr/>
        </p:nvCxnSpPr>
        <p:spPr>
          <a:xfrm>
            <a:off x="3014663" y="3429000"/>
            <a:ext cx="873918" cy="0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C3794D-5EB0-9C49-ABFE-0A442FACCCBB}"/>
              </a:ext>
            </a:extLst>
          </p:cNvPr>
          <p:cNvSpPr txBox="1"/>
          <p:nvPr/>
        </p:nvSpPr>
        <p:spPr>
          <a:xfrm>
            <a:off x="8990408" y="2951946"/>
            <a:ext cx="2252870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prediction</a:t>
            </a:r>
          </a:p>
          <a:p>
            <a:endParaRPr lang="en-US" sz="2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0F4C48-6540-A243-AE08-A1A29B7FC6E0}"/>
              </a:ext>
            </a:extLst>
          </p:cNvPr>
          <p:cNvCxnSpPr>
            <a:cxnSpLocks/>
          </p:cNvCxnSpPr>
          <p:nvPr/>
        </p:nvCxnSpPr>
        <p:spPr>
          <a:xfrm>
            <a:off x="8124032" y="3429000"/>
            <a:ext cx="866376" cy="0"/>
          </a:xfrm>
          <a:prstGeom prst="straightConnector1">
            <a:avLst/>
          </a:prstGeom>
          <a:ln w="952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34D5CA-AE3B-1948-9849-E199552804FB}"/>
              </a:ext>
            </a:extLst>
          </p:cNvPr>
          <p:cNvSpPr txBox="1"/>
          <p:nvPr/>
        </p:nvSpPr>
        <p:spPr>
          <a:xfrm>
            <a:off x="332361" y="5885638"/>
            <a:ext cx="1112621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Goal is to design and train the model to make good predictions on data it has not seen.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654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821D-194F-7748-948C-99AB5C68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session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95E44-78E8-8345-A72A-E3A84BE0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https://docs.google.com/spreadsheets/d/1_qFR1ftXklTOmCL51wDlH5hGHlNi42qyfeC1ME6lcE8/edit#gid=0</a:t>
            </a:r>
            <a:endParaRPr lang="en-US" dirty="0"/>
          </a:p>
          <a:p>
            <a:r>
              <a:rPr lang="en-US" b="1" dirty="0" err="1"/>
              <a:t>tinyurl.com</a:t>
            </a:r>
            <a:r>
              <a:rPr lang="en-US" b="1" dirty="0"/>
              <a:t>/3c44byv2</a:t>
            </a:r>
          </a:p>
          <a:p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any training set, we can make a tree of sufficient depth, that has perfect accuracy.</a:t>
            </a:r>
          </a:p>
          <a:p>
            <a:pPr marL="0" indent="0">
              <a:buNone/>
            </a:pPr>
            <a:r>
              <a:rPr lang="en-US" dirty="0"/>
              <a:t>We can create models with perfect accuracy that are useless for prediction.</a:t>
            </a:r>
          </a:p>
          <a:p>
            <a:pPr marL="0" indent="0">
              <a:buNone/>
            </a:pPr>
            <a:r>
              <a:rPr lang="en-US" dirty="0"/>
              <a:t>how?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8255"/>
            <a:ext cx="10515600" cy="1325563"/>
          </a:xfrm>
        </p:spPr>
        <p:txBody>
          <a:bodyPr/>
          <a:lstStyle/>
          <a:p>
            <a:r>
              <a:rPr lang="en-US" dirty="0"/>
              <a:t>Training and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42B87-237C-3649-8BC5-8A7F83323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44" y="3774333"/>
            <a:ext cx="10235118" cy="272374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goal of prediction is </a:t>
            </a:r>
            <a:r>
              <a:rPr lang="en-US" sz="2000" b="1" dirty="0"/>
              <a:t>to predict the future, not the past</a:t>
            </a:r>
            <a:r>
              <a:rPr lang="en-US" sz="2000" dirty="0"/>
              <a:t>. </a:t>
            </a:r>
          </a:p>
          <a:p>
            <a:r>
              <a:rPr lang="en-US" sz="2000" dirty="0"/>
              <a:t>We have a few more beverages with different features and we want to predict if people will like them, without administering a study for each one.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 (Could have billions of combinations of features)</a:t>
            </a:r>
          </a:p>
          <a:p>
            <a:pPr marL="0" indent="0">
              <a:buNone/>
            </a:pPr>
            <a:r>
              <a:rPr lang="en-US" sz="2000" dirty="0"/>
              <a:t>How do we build a prediction model that goes from (Acidity, Sweetness)-&gt; will people like it?</a:t>
            </a:r>
          </a:p>
          <a:p>
            <a:pPr marL="0" indent="0">
              <a:buNone/>
            </a:pPr>
            <a:r>
              <a:rPr lang="en-US" sz="2000" dirty="0"/>
              <a:t>How do we evaluate if the model works well. (Model evaluation)</a:t>
            </a:r>
          </a:p>
          <a:p>
            <a:pPr marL="0" indent="0">
              <a:buNone/>
            </a:pPr>
            <a:r>
              <a:rPr lang="en-US" sz="2000" dirty="0"/>
              <a:t>How do we interpret if works well for the right reasons. (Model interpretability)</a:t>
            </a:r>
          </a:p>
          <a:p>
            <a:pPr marL="0" indent="0">
              <a:buNone/>
            </a:pPr>
            <a:r>
              <a:rPr lang="en-US" sz="2000" dirty="0"/>
              <a:t>We will spend a lot of time covering all these topics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16094"/>
              </p:ext>
            </p:extLst>
          </p:nvPr>
        </p:nvGraphicFramePr>
        <p:xfrm>
          <a:off x="690665" y="1170129"/>
          <a:ext cx="5405336" cy="2490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383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35965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35965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35965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</a:tblGrid>
              <a:tr h="36999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6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6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6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6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6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F6BF70-60A7-BF48-8C4C-DA9691EEC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800386"/>
              </p:ext>
            </p:extLst>
          </p:nvPr>
        </p:nvGraphicFramePr>
        <p:xfrm>
          <a:off x="6236510" y="1169605"/>
          <a:ext cx="5623128" cy="2490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826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414434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414434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414434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</a:tblGrid>
              <a:tr h="36999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6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6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6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6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6999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5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8F1A-6AA8-544C-A108-5892D72B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Learning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5C2CF-A839-FA4F-A2AC-FAA951E10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a distributed D over features. </a:t>
            </a:r>
            <a:r>
              <a:rPr lang="en-US" b="1" dirty="0"/>
              <a:t>x</a:t>
            </a:r>
            <a:r>
              <a:rPr lang="en-US" baseline="-25000" dirty="0"/>
              <a:t>i</a:t>
            </a:r>
            <a:r>
              <a:rPr lang="en-US" dirty="0"/>
              <a:t> ~D. </a:t>
            </a:r>
          </a:p>
          <a:p>
            <a:r>
              <a:rPr lang="en-US" dirty="0"/>
              <a:t>Assume a true labeling function </a:t>
            </a:r>
            <a:r>
              <a:rPr lang="en-US" dirty="0" err="1"/>
              <a:t>h</a:t>
            </a:r>
            <a:r>
              <a:rPr lang="en-US" baseline="-25000" dirty="0" err="1"/>
              <a:t>T</a:t>
            </a:r>
            <a:r>
              <a:rPr lang="en-US" dirty="0"/>
              <a:t>(</a:t>
            </a:r>
            <a:r>
              <a:rPr lang="en-US" b="1" dirty="0"/>
              <a:t>x</a:t>
            </a:r>
            <a:r>
              <a:rPr lang="en-US" dirty="0"/>
              <a:t>)</a:t>
            </a:r>
          </a:p>
          <a:p>
            <a:r>
              <a:rPr lang="en-US" dirty="0"/>
              <a:t>We can compute the training error, but also </a:t>
            </a:r>
            <a:r>
              <a:rPr lang="en-US" b="1" dirty="0"/>
              <a:t>define the True Loss aka Generalization Error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827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B8CA-C122-C24D-AF57-70D2702B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34" y="18255"/>
            <a:ext cx="10515600" cy="1325563"/>
          </a:xfrm>
        </p:spPr>
        <p:txBody>
          <a:bodyPr/>
          <a:lstStyle/>
          <a:p>
            <a:r>
              <a:rPr lang="en-US" dirty="0"/>
              <a:t>Types of supervised learning problems</a:t>
            </a:r>
            <a:br>
              <a:rPr lang="en-US" dirty="0"/>
            </a:br>
            <a:r>
              <a:rPr lang="en-US" dirty="0"/>
              <a:t>(Tabular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8CC8-901A-0E4C-9050-E112D239C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19" y="1488332"/>
            <a:ext cx="10643681" cy="468863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Given features about a house predict the sale price. </a:t>
            </a:r>
            <a:br>
              <a:rPr lang="en-US" dirty="0"/>
            </a:br>
            <a:r>
              <a:rPr lang="en-US" sz="2400" dirty="0"/>
              <a:t>(Square feet, number of bedrooms, bathrooms, Zip Code, </a:t>
            </a:r>
            <a:r>
              <a:rPr lang="en-US" sz="2400" dirty="0" err="1"/>
              <a:t>HasPool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https://www.kaggle.com/c/house-prices-advanced-regression-techniques</a:t>
            </a:r>
            <a:endParaRPr lang="en-US" dirty="0"/>
          </a:p>
          <a:p>
            <a:br>
              <a:rPr lang="en-US" dirty="0"/>
            </a:br>
            <a:r>
              <a:rPr lang="en-US" dirty="0"/>
              <a:t>Given income, education, number of credit cards </a:t>
            </a:r>
            <a:r>
              <a:rPr lang="en-US" dirty="0" err="1"/>
              <a:t>etc</a:t>
            </a:r>
            <a:r>
              <a:rPr lang="en-US" dirty="0"/>
              <a:t>, predict if an individual will default on their loan</a:t>
            </a:r>
          </a:p>
          <a:p>
            <a:endParaRPr lang="en-US" dirty="0"/>
          </a:p>
          <a:p>
            <a:r>
              <a:rPr lang="en-US" dirty="0"/>
              <a:t>Instacart Market Basket analysis (Predict which products will an Instacart consumer purchase again)</a:t>
            </a:r>
            <a:br>
              <a:rPr lang="en-US" dirty="0"/>
            </a:br>
            <a:r>
              <a:rPr lang="en-US" dirty="0">
                <a:hlinkClick r:id="rId3"/>
              </a:rPr>
              <a:t>https://www.kaggle.com/c/instacart-market-basket-analysis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Predict sales of Walmart weather sensitive products in 40 locations</a:t>
            </a:r>
            <a:br>
              <a:rPr lang="en-US" dirty="0"/>
            </a:br>
            <a:r>
              <a:rPr lang="en-US" dirty="0">
                <a:hlinkClick r:id="rId4"/>
              </a:rPr>
              <a:t>https://www.kaggle.com/c/walmart-recruiting-sales-in-stormy-weather</a:t>
            </a:r>
            <a:endParaRPr lang="en-US" dirty="0"/>
          </a:p>
          <a:p>
            <a:endParaRPr lang="en-US" dirty="0"/>
          </a:p>
          <a:p>
            <a:r>
              <a:rPr lang="en-US" dirty="0"/>
              <a:t>Given patient data predict the clinical outcome for a disease.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Predict next year re-hospitalization using hospital data</a:t>
            </a:r>
            <a:br>
              <a:rPr lang="en-US" dirty="0"/>
            </a:br>
            <a:r>
              <a:rPr lang="en-US" dirty="0">
                <a:hlinkClick r:id="rId5"/>
              </a:rPr>
              <a:t>https://www.kaggle.com/c/hhp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B8CA-C122-C24D-AF57-70D2702B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34" y="18255"/>
            <a:ext cx="10515600" cy="1325563"/>
          </a:xfrm>
        </p:spPr>
        <p:txBody>
          <a:bodyPr/>
          <a:lstStyle/>
          <a:p>
            <a:r>
              <a:rPr lang="en-US" dirty="0"/>
              <a:t>Types of supervised learning problems</a:t>
            </a:r>
            <a:br>
              <a:rPr lang="en-US" dirty="0"/>
            </a:br>
            <a:r>
              <a:rPr lang="en-US" dirty="0"/>
              <a:t>(Image data / Computer vision)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8CC8-901A-0E4C-9050-E112D239C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19" y="1488332"/>
            <a:ext cx="10643681" cy="4688631"/>
          </a:xfrm>
        </p:spPr>
        <p:txBody>
          <a:bodyPr>
            <a:normAutofit/>
          </a:bodyPr>
          <a:lstStyle/>
          <a:p>
            <a:r>
              <a:rPr lang="en-US" dirty="0"/>
              <a:t>Given images of manufactured steel predict there will be defects. </a:t>
            </a:r>
            <a:br>
              <a:rPr lang="en-US" dirty="0"/>
            </a:br>
            <a:r>
              <a:rPr lang="en-US" sz="2400" dirty="0">
                <a:hlinkClick r:id="rId2"/>
              </a:rPr>
              <a:t>https://www.kaggle.com/c/severstal-steel-defect-detection</a:t>
            </a:r>
            <a:br>
              <a:rPr lang="en-US" dirty="0"/>
            </a:br>
            <a:endParaRPr lang="en-US" sz="2000" dirty="0"/>
          </a:p>
          <a:p>
            <a:r>
              <a:rPr lang="en-US" sz="2000" dirty="0" err="1"/>
              <a:t>Severstal</a:t>
            </a:r>
            <a:r>
              <a:rPr lang="en-US" sz="2000" dirty="0"/>
              <a:t>, a leading steel mining and production company </a:t>
            </a:r>
            <a:br>
              <a:rPr lang="en-US" sz="2000" dirty="0"/>
            </a:br>
            <a:r>
              <a:rPr lang="en-US" sz="2000" dirty="0"/>
              <a:t>wants to use machine learning to automatically predict if</a:t>
            </a:r>
            <a:br>
              <a:rPr lang="en-US" sz="2000" dirty="0"/>
            </a:br>
            <a:r>
              <a:rPr lang="en-US" sz="2000" dirty="0"/>
              <a:t>manufactured flat sheets have defects. </a:t>
            </a:r>
          </a:p>
          <a:p>
            <a:r>
              <a:rPr lang="en-US" sz="2000" dirty="0"/>
              <a:t>Here the features are pixels.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5" name="Picture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6C2A26D-DAC5-5346-8718-D62F6413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429" y="2119077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11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B8CA-C122-C24D-AF57-70D2702B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34" y="18255"/>
            <a:ext cx="10515600" cy="1325563"/>
          </a:xfrm>
        </p:spPr>
        <p:txBody>
          <a:bodyPr/>
          <a:lstStyle/>
          <a:p>
            <a:r>
              <a:rPr lang="en-US" dirty="0"/>
              <a:t>Types of supervised learning problems</a:t>
            </a:r>
            <a:br>
              <a:rPr lang="en-US" dirty="0"/>
            </a:br>
            <a:r>
              <a:rPr lang="en-US" dirty="0"/>
              <a:t>(Image data / Computer vision)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8CC8-901A-0E4C-9050-E112D239C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19" y="1488332"/>
            <a:ext cx="10643681" cy="4688631"/>
          </a:xfrm>
        </p:spPr>
        <p:txBody>
          <a:bodyPr>
            <a:normAutofit/>
          </a:bodyPr>
          <a:lstStyle/>
          <a:p>
            <a:r>
              <a:rPr lang="en-US" dirty="0"/>
              <a:t>Given images of manufactured steel predict there will be defects. </a:t>
            </a:r>
            <a:br>
              <a:rPr lang="en-US" dirty="0"/>
            </a:br>
            <a:r>
              <a:rPr lang="en-US" sz="2400" dirty="0"/>
              <a:t>(Here features are the pixels of the image, plus usually categorical features)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https://www.kaggle.com/c/severstal-steel-defect-detection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Dogs vs Cats: Given an image classify if it is an image of a dog or a cat </a:t>
            </a:r>
            <a:r>
              <a:rPr lang="en-US" dirty="0">
                <a:hlinkClick r:id="rId3"/>
              </a:rPr>
              <a:t>https://www.kaggle.com/c/dogs-vs-cats-redux-kernels-edition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Estimate density of wheat heads from outdoor field images</a:t>
            </a:r>
            <a:br>
              <a:rPr lang="en-US" dirty="0"/>
            </a:br>
            <a:r>
              <a:rPr lang="en-US" dirty="0">
                <a:hlinkClick r:id="rId4"/>
              </a:rPr>
              <a:t>https://www.kaggle.com/c/global-wheat-detection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42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B8CA-C122-C24D-AF57-70D2702B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3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Types of supervised learning problems</a:t>
            </a:r>
            <a:br>
              <a:rPr lang="en-US" dirty="0"/>
            </a:br>
            <a:r>
              <a:rPr lang="en-US" dirty="0"/>
              <a:t>(Time series data)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8CC8-901A-0E4C-9050-E112D239C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19" y="1488332"/>
            <a:ext cx="10643681" cy="4688631"/>
          </a:xfrm>
        </p:spPr>
        <p:txBody>
          <a:bodyPr>
            <a:normAutofit/>
          </a:bodyPr>
          <a:lstStyle/>
          <a:p>
            <a:r>
              <a:rPr lang="en-US" dirty="0"/>
              <a:t>Predict an upcoming seizure using EEG recordings </a:t>
            </a:r>
          </a:p>
          <a:p>
            <a:r>
              <a:rPr lang="en-US" sz="2000" dirty="0">
                <a:hlinkClick r:id="rId2"/>
              </a:rPr>
              <a:t>https://www.kaggle.com/c/seizure-prediction</a:t>
            </a:r>
            <a:endParaRPr lang="en-US" sz="2000" dirty="0"/>
          </a:p>
          <a:p>
            <a:endParaRPr lang="en-US" sz="2400" dirty="0"/>
          </a:p>
          <a:p>
            <a:r>
              <a:rPr lang="en-US" dirty="0"/>
              <a:t>Covid19 Global forecasting per city</a:t>
            </a:r>
            <a:br>
              <a:rPr lang="en-US" dirty="0"/>
            </a:br>
            <a:r>
              <a:rPr lang="en-US" sz="2000" dirty="0">
                <a:hlinkClick r:id="rId3"/>
              </a:rPr>
              <a:t>https://www.kaggle.com/c/covid19-global-forecasting-week-5/discussion/151461</a:t>
            </a:r>
            <a:endParaRPr lang="en-US" sz="2000" dirty="0"/>
          </a:p>
          <a:p>
            <a:endParaRPr lang="en-US" dirty="0"/>
          </a:p>
          <a:p>
            <a:r>
              <a:rPr lang="en-US" dirty="0"/>
              <a:t>Speech recognition, Music Genre Classification, Financial time-series forecasting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27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B8CA-C122-C24D-AF57-70D2702B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34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Types of supervised learning problems</a:t>
            </a:r>
            <a:br>
              <a:rPr lang="en-US" dirty="0"/>
            </a:br>
            <a:r>
              <a:rPr lang="en-US" dirty="0"/>
              <a:t>(Natural Language processing (NLP))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B8CC8-901A-0E4C-9050-E112D239C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19" y="1488332"/>
            <a:ext cx="10643681" cy="4688631"/>
          </a:xfrm>
        </p:spPr>
        <p:txBody>
          <a:bodyPr>
            <a:normAutofit/>
          </a:bodyPr>
          <a:lstStyle/>
          <a:p>
            <a:r>
              <a:rPr lang="en-US" dirty="0"/>
              <a:t>Twitter sentiment detection </a:t>
            </a:r>
          </a:p>
          <a:p>
            <a:r>
              <a:rPr lang="en-US" sz="2000" dirty="0">
                <a:hlinkClick r:id="rId2"/>
              </a:rPr>
              <a:t>https://www.kaggle.com/c/tweet-sentiment-extraction</a:t>
            </a:r>
            <a:endParaRPr lang="en-US" sz="2000" dirty="0"/>
          </a:p>
          <a:p>
            <a:r>
              <a:rPr lang="en-US" sz="2000" dirty="0"/>
              <a:t>(Here the features are the text of the Tweet)</a:t>
            </a:r>
          </a:p>
          <a:p>
            <a:endParaRPr lang="en-US" sz="2400" dirty="0"/>
          </a:p>
          <a:p>
            <a:r>
              <a:rPr lang="en-US" sz="2400" dirty="0"/>
              <a:t>News Article classification (Politics, Sports, Entertainment)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Detecting toxic content in online conversations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https://www.kaggle.com/c/quora-insincere-questions-classification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43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90DF3A-8D05-C74B-9679-DB4DD212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216" y="1825624"/>
            <a:ext cx="2897969" cy="2405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B577AA-15DE-1545-AE29-9C2BB745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taxonomy for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F86B3-2B6F-9440-B47B-B48715AC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72" y="1825625"/>
            <a:ext cx="5572328" cy="4351338"/>
          </a:xfrm>
        </p:spPr>
        <p:txBody>
          <a:bodyPr/>
          <a:lstStyle/>
          <a:p>
            <a:r>
              <a:rPr lang="en-US" b="1" dirty="0"/>
              <a:t>Supervised learning:</a:t>
            </a:r>
          </a:p>
          <a:p>
            <a:r>
              <a:rPr lang="en-US" dirty="0"/>
              <a:t>I.e. there exists a target variable y we are trying to predict. </a:t>
            </a:r>
          </a:p>
          <a:p>
            <a:pPr marL="0" indent="0">
              <a:buNone/>
            </a:pPr>
            <a:r>
              <a:rPr lang="en-US" dirty="0"/>
              <a:t>Splits to:</a:t>
            </a:r>
          </a:p>
          <a:p>
            <a:pPr marL="514350" indent="-514350">
              <a:buAutoNum type="arabicPeriod"/>
            </a:pPr>
            <a:r>
              <a:rPr lang="en-US" dirty="0"/>
              <a:t>Binary classification</a:t>
            </a:r>
          </a:p>
          <a:p>
            <a:pPr marL="514350" indent="-514350">
              <a:buAutoNum type="arabicPeriod"/>
            </a:pPr>
            <a:r>
              <a:rPr lang="en-US" dirty="0"/>
              <a:t>Multi-class classification</a:t>
            </a:r>
          </a:p>
          <a:p>
            <a:pPr marL="514350" indent="-514350">
              <a:buAutoNum type="arabicPeriod"/>
            </a:pPr>
            <a:r>
              <a:rPr lang="en-US" dirty="0"/>
              <a:t>Regression (y continuous)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0FAC8E-A3A7-F340-B8A9-05A6FBBD02FE}"/>
              </a:ext>
            </a:extLst>
          </p:cNvPr>
          <p:cNvSpPr txBox="1">
            <a:spLocks/>
          </p:cNvSpPr>
          <p:nvPr/>
        </p:nvSpPr>
        <p:spPr>
          <a:xfrm>
            <a:off x="5781472" y="1825625"/>
            <a:ext cx="55723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Unsupervised learning:</a:t>
            </a:r>
          </a:p>
          <a:p>
            <a:r>
              <a:rPr lang="en-US" dirty="0">
                <a:solidFill>
                  <a:srgbClr val="FF0000"/>
                </a:solidFill>
              </a:rPr>
              <a:t>There is no y </a:t>
            </a:r>
          </a:p>
          <a:p>
            <a:pPr marL="0" indent="0">
              <a:buFont typeface="Arial"/>
              <a:buNone/>
            </a:pPr>
            <a:r>
              <a:rPr lang="en-US" dirty="0"/>
              <a:t>Ok what to do ? 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Clustering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Association analysis</a:t>
            </a:r>
            <a:br>
              <a:rPr lang="en-US" dirty="0"/>
            </a:br>
            <a:r>
              <a:rPr lang="en-US" dirty="0"/>
              <a:t>(diapers and beer)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Anomaly detection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Generation of artificial data</a:t>
            </a:r>
            <a:br>
              <a:rPr lang="en-US" dirty="0"/>
            </a:br>
            <a:r>
              <a:rPr lang="en-US" dirty="0"/>
              <a:t>(create new features that look like natural ones).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45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006B0-775A-E94B-B584-53DB74D983CF}"/>
              </a:ext>
            </a:extLst>
          </p:cNvPr>
          <p:cNvSpPr txBox="1"/>
          <p:nvPr/>
        </p:nvSpPr>
        <p:spPr>
          <a:xfrm>
            <a:off x="307497" y="121381"/>
            <a:ext cx="1124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Overview of the landscape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3DEC5-59EC-6C42-BE62-C7595771B776}"/>
              </a:ext>
            </a:extLst>
          </p:cNvPr>
          <p:cNvSpPr txBox="1"/>
          <p:nvPr/>
        </p:nvSpPr>
        <p:spPr>
          <a:xfrm>
            <a:off x="656333" y="745434"/>
            <a:ext cx="1014321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Statistics: </a:t>
            </a:r>
            <a:r>
              <a:rPr lang="en-US" sz="1400" dirty="0"/>
              <a:t>The very first line of the American Statistical Association’s </a:t>
            </a:r>
            <a:r>
              <a:rPr lang="en-US" sz="1400" dirty="0">
                <a:hlinkClick r:id="rId2"/>
              </a:rPr>
              <a:t>definition of statistics</a:t>
            </a:r>
            <a:r>
              <a:rPr lang="en-US" sz="1400" dirty="0"/>
              <a:t> is “</a:t>
            </a:r>
            <a:r>
              <a:rPr lang="en-US" sz="1400" b="1" dirty="0"/>
              <a:t>Statistics is the science of learning from data...</a:t>
            </a:r>
            <a:r>
              <a:rPr lang="en-US" sz="1400" dirty="0"/>
              <a:t>” Given that the words “data” and “science” appear in the definition, one might assume that data science is just a rebranding of statistics.</a:t>
            </a:r>
          </a:p>
          <a:p>
            <a:r>
              <a:rPr lang="en-US" sz="1400" dirty="0"/>
              <a:t> Statisticians are not happy they are not getting the research funding and salary bumps involved. </a:t>
            </a:r>
          </a:p>
          <a:p>
            <a:endParaRPr lang="en-US" sz="1400" dirty="0"/>
          </a:p>
          <a:p>
            <a:r>
              <a:rPr lang="en-US" sz="1400" b="1" dirty="0"/>
              <a:t>Data science: </a:t>
            </a:r>
            <a:r>
              <a:rPr lang="en-US" sz="1400" dirty="0"/>
              <a:t>Broad and modern term. Includes much more software engineering knowledge. Usually done in Python (as opposed to R/Stata/SAS/SPSS/Excel </a:t>
            </a:r>
            <a:r>
              <a:rPr lang="en-US" sz="1400" dirty="0" err="1"/>
              <a:t>etc</a:t>
            </a:r>
            <a:r>
              <a:rPr lang="en-US" sz="1400" dirty="0"/>
              <a:t>). Includes analytics on bigger datasets (e.g. terabytes or petabytes by using tools like Apache Spark, Hadoop </a:t>
            </a:r>
            <a:r>
              <a:rPr lang="en-US" sz="1400" dirty="0" err="1"/>
              <a:t>Mapreduce</a:t>
            </a:r>
            <a:r>
              <a:rPr lang="en-US" sz="1400" dirty="0"/>
              <a:t> which enable distributed processing. Includes data collection and data cleaning pipelines (data engineering/ data wrangling). Connections to database backends and web-serving front-ends. Includes to some extend machine learning and AI as sub-areas. </a:t>
            </a:r>
          </a:p>
          <a:p>
            <a:endParaRPr lang="en-US" sz="1400" dirty="0"/>
          </a:p>
          <a:p>
            <a:r>
              <a:rPr lang="en-US" sz="1400" b="1" dirty="0"/>
              <a:t>Machine learning: </a:t>
            </a:r>
            <a:r>
              <a:rPr lang="en-US" sz="1400" dirty="0"/>
              <a:t>The more mathematically complex part of data science focused on modeling (as opposed to software). Includes supervised learning, predictive modeling, unsupervised learning (like clustering), text and image understanding. </a:t>
            </a:r>
          </a:p>
          <a:p>
            <a:endParaRPr lang="en-US" sz="1400" dirty="0"/>
          </a:p>
          <a:p>
            <a:r>
              <a:rPr lang="en-US" sz="1400" b="1" dirty="0"/>
              <a:t>Artificial Intelligence: </a:t>
            </a:r>
            <a:r>
              <a:rPr lang="en-US" sz="1400" dirty="0"/>
              <a:t>Broad and classic term that includes machine learning as a sub-discipline. </a:t>
            </a:r>
            <a:r>
              <a:rPr lang="en-US" sz="1400" i="1" dirty="0"/>
              <a:t>Allowing computers to do things that humans do when they say they are thinking</a:t>
            </a:r>
            <a:r>
              <a:rPr lang="en-US" sz="1400" dirty="0"/>
              <a:t>. Includes perception (image understanding, speech understanding),  Language translation, playing games, statistical machine learning techniques but also logic-based symbolic AI, reasoning, planning, and robotics). </a:t>
            </a:r>
          </a:p>
          <a:p>
            <a:endParaRPr lang="en-US" sz="1400" dirty="0"/>
          </a:p>
          <a:p>
            <a:r>
              <a:rPr lang="en-US" sz="1400" b="1" dirty="0"/>
              <a:t>Data Mining:  </a:t>
            </a:r>
            <a:r>
              <a:rPr lang="en-US" sz="1400" dirty="0"/>
              <a:t>Applied version of Machine learning. Includes more large-scale software and performance issues. Also intersects the database community. </a:t>
            </a:r>
          </a:p>
          <a:p>
            <a:endParaRPr lang="en-US" sz="1400" dirty="0"/>
          </a:p>
          <a:p>
            <a:r>
              <a:rPr lang="en-US" sz="1400" b="1" dirty="0"/>
              <a:t>Big Data:  </a:t>
            </a:r>
            <a:r>
              <a:rPr lang="en-US" sz="1400" dirty="0"/>
              <a:t>Focused on scaling data analytics to very large data sets. Part of data science that will hopefully follow the information superhighway and internet surfing to obsolete historical nomenclature. </a:t>
            </a:r>
          </a:p>
        </p:txBody>
      </p:sp>
    </p:spTree>
    <p:extLst>
      <p:ext uri="{BB962C8B-B14F-4D97-AF65-F5344CB8AC3E}">
        <p14:creationId xmlns:p14="http://schemas.microsoft.com/office/powerpoint/2010/main" val="192800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7E2D-4CFE-AB41-9556-AE6FD5E4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0"/>
            <a:ext cx="10515600" cy="1325563"/>
          </a:xfrm>
        </p:spPr>
        <p:txBody>
          <a:bodyPr/>
          <a:lstStyle/>
          <a:p>
            <a:r>
              <a:rPr lang="en-US" dirty="0"/>
              <a:t>Unsupervised problems: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F08F-45C8-1C46-B6D3-67FD8D4B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62" y="1516707"/>
            <a:ext cx="10515600" cy="4351338"/>
          </a:xfrm>
        </p:spPr>
        <p:txBody>
          <a:bodyPr/>
          <a:lstStyle/>
          <a:p>
            <a:r>
              <a:rPr lang="en-US" dirty="0"/>
              <a:t>Clustering. </a:t>
            </a:r>
          </a:p>
          <a:p>
            <a:r>
              <a:rPr lang="en-US" dirty="0"/>
              <a:t>Consider points in feature space (no labels). </a:t>
            </a:r>
          </a:p>
          <a:p>
            <a:r>
              <a:rPr lang="en-US" dirty="0"/>
              <a:t>Assign points in clusters, so that all similar points are assigned together.</a:t>
            </a:r>
          </a:p>
          <a:p>
            <a:endParaRPr lang="en-US" dirty="0"/>
          </a:p>
          <a:p>
            <a:r>
              <a:rPr lang="en-US" dirty="0"/>
              <a:t>Frequently used algorithms: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DBSCAN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B3E4F-9B5F-9047-8ABC-A8349AF58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54026"/>
            <a:ext cx="4468450" cy="29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83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7E2D-4CFE-AB41-9556-AE6FD5E4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0"/>
            <a:ext cx="10515600" cy="1325563"/>
          </a:xfrm>
        </p:spPr>
        <p:txBody>
          <a:bodyPr/>
          <a:lstStyle/>
          <a:p>
            <a:r>
              <a:rPr lang="en-US" dirty="0"/>
              <a:t>Unsupervised problems: </a:t>
            </a:r>
            <a:br>
              <a:rPr lang="en-US" dirty="0"/>
            </a:br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F08F-45C8-1C46-B6D3-67FD8D4B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62" y="1516707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Dimensionality reduction </a:t>
            </a:r>
          </a:p>
          <a:p>
            <a:r>
              <a:rPr lang="en-US" dirty="0"/>
              <a:t>Reduce the number of features, to find a lower dimensional representation. </a:t>
            </a:r>
          </a:p>
          <a:p>
            <a:r>
              <a:rPr lang="en-US" dirty="0"/>
              <a:t>Hopefully represents the important directions in dataset</a:t>
            </a:r>
          </a:p>
          <a:p>
            <a:endParaRPr lang="en-US" dirty="0"/>
          </a:p>
          <a:p>
            <a:r>
              <a:rPr lang="en-US" dirty="0"/>
              <a:t>Frequently used algorithms:</a:t>
            </a:r>
          </a:p>
          <a:p>
            <a:r>
              <a:rPr lang="en-US" dirty="0"/>
              <a:t>PCA</a:t>
            </a:r>
          </a:p>
          <a:p>
            <a:r>
              <a:rPr lang="en-US" dirty="0"/>
              <a:t>Sparse PCA, Nonnegative PCA,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t-SNE </a:t>
            </a:r>
          </a:p>
          <a:p>
            <a:r>
              <a:rPr lang="en-US" dirty="0"/>
              <a:t>Deep-learning representation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1970389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7E2D-4CFE-AB41-9556-AE6FD5E4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0"/>
            <a:ext cx="10515600" cy="1325563"/>
          </a:xfrm>
        </p:spPr>
        <p:txBody>
          <a:bodyPr/>
          <a:lstStyle/>
          <a:p>
            <a:r>
              <a:rPr lang="en-US" dirty="0"/>
              <a:t>Unsupervised problems: </a:t>
            </a:r>
            <a:br>
              <a:rPr lang="en-US" dirty="0"/>
            </a:br>
            <a:r>
              <a:rPr lang="en-US" dirty="0"/>
              <a:t>Generative modeling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F08F-45C8-1C46-B6D3-67FD8D4B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62" y="1516707"/>
            <a:ext cx="1086486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supervised the model takes features and predicts labels. </a:t>
            </a:r>
          </a:p>
          <a:p>
            <a:r>
              <a:rPr lang="en-US" dirty="0"/>
              <a:t>A generative model produces new features. </a:t>
            </a:r>
          </a:p>
          <a:p>
            <a:r>
              <a:rPr lang="en-US" dirty="0"/>
              <a:t>E.g. Can imagine the attributes of a fictional apartment or a fictional drink , that follow the same statistics as the ones in the data. </a:t>
            </a:r>
          </a:p>
          <a:p>
            <a:endParaRPr lang="en-US" dirty="0"/>
          </a:p>
          <a:p>
            <a:r>
              <a:rPr lang="en-US" dirty="0"/>
              <a:t>Can image pixel values of fictional faces, dogs, landscapes, etc. </a:t>
            </a:r>
          </a:p>
          <a:p>
            <a:r>
              <a:rPr lang="en-US" dirty="0">
                <a:hlinkClick r:id="rId2"/>
              </a:rPr>
              <a:t>https://www.thispersondoesnotexist.com/</a:t>
            </a:r>
            <a:endParaRPr lang="en-US" dirty="0"/>
          </a:p>
          <a:p>
            <a:r>
              <a:rPr lang="en-US" dirty="0">
                <a:hlinkClick r:id="rId3"/>
              </a:rPr>
              <a:t>https://thiscatdoesnotexist.com/</a:t>
            </a:r>
            <a:endParaRPr lang="en-US" dirty="0"/>
          </a:p>
          <a:p>
            <a:r>
              <a:rPr lang="en-US" dirty="0">
                <a:hlinkClick r:id="rId4"/>
              </a:rPr>
              <a:t>https://github.com/paubric/thisrepositorydoesnotexist</a:t>
            </a:r>
            <a:r>
              <a:rPr lang="en-US" dirty="0"/>
              <a:t>  (Cats, Rentals, Poems,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Can generate audio or time series</a:t>
            </a:r>
          </a:p>
          <a:p>
            <a:r>
              <a:rPr lang="en-US" dirty="0">
                <a:hlinkClick r:id="rId5"/>
              </a:rPr>
              <a:t>https://jukebox.openai.com/?song=799583581</a:t>
            </a:r>
            <a:endParaRPr lang="en-US" dirty="0"/>
          </a:p>
          <a:p>
            <a:r>
              <a:rPr lang="en-US" dirty="0"/>
              <a:t>Can generate language</a:t>
            </a:r>
          </a:p>
          <a:p>
            <a:r>
              <a:rPr lang="en-US" dirty="0">
                <a:hlinkClick r:id="rId6"/>
              </a:rPr>
              <a:t>https://transformer.huggingface.co/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7E2D-4CFE-AB41-9556-AE6FD5E45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0"/>
            <a:ext cx="10515600" cy="1325563"/>
          </a:xfrm>
        </p:spPr>
        <p:txBody>
          <a:bodyPr/>
          <a:lstStyle/>
          <a:p>
            <a:r>
              <a:rPr lang="en-US" dirty="0"/>
              <a:t>Unsupervised problems: </a:t>
            </a:r>
            <a:br>
              <a:rPr lang="en-US" dirty="0"/>
            </a:br>
            <a:r>
              <a:rPr lang="en-US" dirty="0"/>
              <a:t>Generative modeling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F08F-45C8-1C46-B6D3-67FD8D4B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62" y="1516707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Generating images</a:t>
            </a:r>
          </a:p>
          <a:p>
            <a:endParaRPr lang="en-US" dirty="0"/>
          </a:p>
          <a:p>
            <a:r>
              <a:rPr lang="en-US" dirty="0"/>
              <a:t>Generative modeling is used for solving </a:t>
            </a:r>
            <a:br>
              <a:rPr lang="en-US" dirty="0"/>
            </a:br>
            <a:r>
              <a:rPr lang="en-US" dirty="0"/>
              <a:t>inverse problems. </a:t>
            </a:r>
          </a:p>
          <a:p>
            <a:endParaRPr lang="en-US" dirty="0"/>
          </a:p>
          <a:p>
            <a:r>
              <a:rPr lang="en-US" dirty="0"/>
              <a:t>Denoising, Missing data, </a:t>
            </a:r>
            <a:br>
              <a:rPr lang="en-US" dirty="0"/>
            </a:br>
            <a:r>
              <a:rPr lang="en-US" dirty="0"/>
              <a:t>changing attributes, outlier detection,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8226346-630C-A448-8473-CA6608DA8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903" y="989955"/>
            <a:ext cx="42926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77AA-15DE-1545-AE29-9C2BB745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F86B3-2B6F-9440-B47B-B48715AC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239654" cy="4351338"/>
          </a:xfrm>
        </p:spPr>
        <p:txBody>
          <a:bodyPr/>
          <a:lstStyle/>
          <a:p>
            <a:r>
              <a:rPr lang="en-US" dirty="0"/>
              <a:t>Propose one supervised and one unsupervised learning problem from your work. </a:t>
            </a:r>
          </a:p>
          <a:p>
            <a:endParaRPr lang="en-US" dirty="0"/>
          </a:p>
          <a:p>
            <a:r>
              <a:rPr lang="en-US" dirty="0"/>
              <a:t>What would the features and the label be. </a:t>
            </a:r>
          </a:p>
          <a:p>
            <a:endParaRPr lang="en-US" dirty="0"/>
          </a:p>
          <a:p>
            <a:r>
              <a:rPr lang="en-US" dirty="0"/>
              <a:t>How would you collect data. </a:t>
            </a:r>
          </a:p>
          <a:p>
            <a:endParaRPr lang="en-US" dirty="0"/>
          </a:p>
          <a:p>
            <a:r>
              <a:rPr lang="en-US" dirty="0"/>
              <a:t>How would you evaluate a predicting model. </a:t>
            </a:r>
          </a:p>
        </p:txBody>
      </p:sp>
    </p:spTree>
    <p:extLst>
      <p:ext uri="{BB962C8B-B14F-4D97-AF65-F5344CB8AC3E}">
        <p14:creationId xmlns:p14="http://schemas.microsoft.com/office/powerpoint/2010/main" val="296492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838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0A28-6A4A-F345-B3C2-012C8859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99949"/>
            <a:ext cx="10515600" cy="1325563"/>
          </a:xfrm>
        </p:spPr>
        <p:txBody>
          <a:bodyPr/>
          <a:lstStyle/>
          <a:p>
            <a:r>
              <a:rPr lang="en-US" dirty="0"/>
              <a:t>AI/ML: History and success stories.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0CBA-CEC4-6D42-A0B5-796DC27FF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1955: John McCarthy, Marvin Minsky, Nathaniel Rochester and Claude Shannon propose to do a 2 month, 10 person workshop to study artificial intelligence in Dartmouth college.  </a:t>
            </a:r>
          </a:p>
          <a:p>
            <a:r>
              <a:rPr lang="en-US" dirty="0"/>
              <a:t>``We think a significant advance can be made if a carefully selected group of scientists work on it for a summer’’. </a:t>
            </a:r>
          </a:p>
          <a:p>
            <a:r>
              <a:rPr lang="en-US" dirty="0"/>
              <a:t>We would like to enable a machine to do what a man does when they say they are thinking. </a:t>
            </a:r>
          </a:p>
          <a:p>
            <a:r>
              <a:rPr lang="en-US" dirty="0"/>
              <a:t>The term artificial intelligence is first introduced. This was in contrast to </a:t>
            </a:r>
            <a:r>
              <a:rPr lang="en-US" b="1" dirty="0"/>
              <a:t>cybernetics</a:t>
            </a:r>
            <a:r>
              <a:rPr lang="en-US" dirty="0"/>
              <a:t> which researchers like Norbert Wigner from MIT were advocating.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59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0A28-6A4A-F345-B3C2-012C8859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99949"/>
            <a:ext cx="10515600" cy="1325563"/>
          </a:xfrm>
        </p:spPr>
        <p:txBody>
          <a:bodyPr/>
          <a:lstStyle/>
          <a:p>
            <a:r>
              <a:rPr lang="en-US" dirty="0"/>
              <a:t>AI: History and success stories.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0CBA-CEC4-6D42-A0B5-796DC27FF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`The Golden years’ 1956-1974. </a:t>
            </a:r>
          </a:p>
          <a:p>
            <a:r>
              <a:rPr lang="en-US" dirty="0"/>
              <a:t>1968: ”By the year 2001 we will have machines with the intelligence that matched or exceeded humans”. Arthur Clarke and Stanley </a:t>
            </a:r>
            <a:r>
              <a:rPr lang="en-US" dirty="0" err="1"/>
              <a:t>Kubrik</a:t>
            </a:r>
            <a:r>
              <a:rPr lang="en-US" dirty="0"/>
              <a:t>. </a:t>
            </a:r>
          </a:p>
          <a:p>
            <a:r>
              <a:rPr lang="en-US" dirty="0"/>
              <a:t>1970: Marvin Minsky: From 3-8 years we will have a machine with the general intelligence of a human being’. </a:t>
            </a:r>
          </a:p>
          <a:p>
            <a:r>
              <a:rPr lang="en-US" dirty="0"/>
              <a:t>Theseus: Mechanical mouse that learns to solve a maze. </a:t>
            </a:r>
          </a:p>
          <a:p>
            <a:r>
              <a:rPr lang="en-US" dirty="0"/>
              <a:t>``Reasoning as search.’’</a:t>
            </a:r>
          </a:p>
          <a:p>
            <a:r>
              <a:rPr lang="en-US" dirty="0" err="1"/>
              <a:t>Weizenbaum’s</a:t>
            </a:r>
            <a:r>
              <a:rPr lang="en-US" dirty="0"/>
              <a:t> ELIZA AI Conversation system. </a:t>
            </a:r>
          </a:p>
          <a:p>
            <a:r>
              <a:rPr lang="en-US" dirty="0"/>
              <a:t>DARPA 2.2 Million AI grant to MIT (Minsky, McCarthy). Stanford AI project etc..  </a:t>
            </a:r>
          </a:p>
        </p:txBody>
      </p:sp>
    </p:spTree>
    <p:extLst>
      <p:ext uri="{BB962C8B-B14F-4D97-AF65-F5344CB8AC3E}">
        <p14:creationId xmlns:p14="http://schemas.microsoft.com/office/powerpoint/2010/main" val="3116828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0A28-6A4A-F345-B3C2-012C8859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99949"/>
            <a:ext cx="10515600" cy="1325563"/>
          </a:xfrm>
        </p:spPr>
        <p:txBody>
          <a:bodyPr/>
          <a:lstStyle/>
          <a:p>
            <a:r>
              <a:rPr lang="en-US" dirty="0"/>
              <a:t>AI: History and </a:t>
            </a:r>
            <a:r>
              <a:rPr lang="en-US" strike="sngStrike" dirty="0"/>
              <a:t>success stories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0CBA-CEC4-6D42-A0B5-796DC27F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759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Translate the biblical saying: </a:t>
            </a:r>
          </a:p>
          <a:p>
            <a:pPr marL="0" indent="0">
              <a:buNone/>
            </a:pPr>
            <a:r>
              <a:rPr lang="en-US" dirty="0"/>
              <a:t>`` The spirit is willing but the flesh is weak’’ </a:t>
            </a:r>
          </a:p>
          <a:p>
            <a:pPr marL="0" indent="0">
              <a:buNone/>
            </a:pPr>
            <a:r>
              <a:rPr lang="en-US" dirty="0"/>
              <a:t>into Russian and then back to English</a:t>
            </a:r>
          </a:p>
          <a:p>
            <a:pPr marL="0" indent="0">
              <a:buNone/>
            </a:pPr>
            <a:r>
              <a:rPr lang="en-US" dirty="0"/>
              <a:t>to get :</a:t>
            </a:r>
          </a:p>
          <a:p>
            <a:pPr marL="0" indent="0">
              <a:buNone/>
            </a:pPr>
            <a:r>
              <a:rPr lang="en-US" dirty="0"/>
              <a:t>``The vodka is strong but the steak is rotten’’. </a:t>
            </a:r>
          </a:p>
          <a:p>
            <a:pPr marL="0" indent="0">
              <a:buNone/>
            </a:pPr>
            <a:r>
              <a:rPr lang="en-US" b="1" dirty="0"/>
              <a:t>First AI winter: 1974-1980. </a:t>
            </a:r>
          </a:p>
          <a:p>
            <a:pPr marL="0" indent="0">
              <a:buNone/>
            </a:pPr>
            <a:r>
              <a:rPr lang="en-US" dirty="0"/>
              <a:t>Minsky and </a:t>
            </a:r>
            <a:r>
              <a:rPr lang="en-US" dirty="0" err="1"/>
              <a:t>Papert</a:t>
            </a:r>
            <a:r>
              <a:rPr lang="en-US" dirty="0"/>
              <a:t> publish: ``</a:t>
            </a:r>
            <a:r>
              <a:rPr lang="en-US" dirty="0" err="1"/>
              <a:t>Perceptrons</a:t>
            </a:r>
            <a:r>
              <a:rPr lang="en-US" dirty="0"/>
              <a:t>”.</a:t>
            </a:r>
          </a:p>
          <a:p>
            <a:pPr marL="0" indent="0">
              <a:buNone/>
            </a:pPr>
            <a:r>
              <a:rPr lang="en-US" sz="2000" dirty="0"/>
              <a:t>"Virtually nothing is known about the computational capabilities of this latter kind of machine. We believe that it can do little more than can a low order perceptron." 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62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0A28-6A4A-F345-B3C2-012C8859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99949"/>
            <a:ext cx="10991088" cy="1325563"/>
          </a:xfrm>
        </p:spPr>
        <p:txBody>
          <a:bodyPr/>
          <a:lstStyle/>
          <a:p>
            <a:r>
              <a:rPr lang="en-US" dirty="0"/>
              <a:t>AI: History: 1980-1988: second boom and bust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0CBA-CEC4-6D42-A0B5-796DC27F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759"/>
            <a:ext cx="10515600" cy="4351338"/>
          </a:xfrm>
        </p:spPr>
        <p:txBody>
          <a:bodyPr/>
          <a:lstStyle/>
          <a:p>
            <a:r>
              <a:rPr lang="en-US" dirty="0"/>
              <a:t>Expert systems. Logical  rule based systems created by rules obtained from experts. </a:t>
            </a:r>
          </a:p>
          <a:p>
            <a:r>
              <a:rPr lang="en-US" dirty="0"/>
              <a:t>1980: expert system XCON saves 40 million dollars annually for DEC. </a:t>
            </a:r>
          </a:p>
          <a:p>
            <a:r>
              <a:rPr lang="en-US" dirty="0"/>
              <a:t>Knowledge-based systems. </a:t>
            </a:r>
          </a:p>
          <a:p>
            <a:r>
              <a:rPr lang="en-US" dirty="0"/>
              <a:t>Russell &amp; </a:t>
            </a:r>
            <a:r>
              <a:rPr lang="en-US" dirty="0" err="1"/>
              <a:t>Norvig</a:t>
            </a:r>
            <a:r>
              <a:rPr lang="en-US" dirty="0"/>
              <a:t> 2003, p. 24: "Overall, the AI industry boomed from a few million dollars in 1980 to billions of dollars in 1988.”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Soon after that came the second AI Winter (1987-1993).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6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006B0-775A-E94B-B584-53DB74D983CF}"/>
              </a:ext>
            </a:extLst>
          </p:cNvPr>
          <p:cNvSpPr txBox="1"/>
          <p:nvPr/>
        </p:nvSpPr>
        <p:spPr>
          <a:xfrm>
            <a:off x="307497" y="121381"/>
            <a:ext cx="1124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terms of research communities: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3DEC5-59EC-6C42-BE62-C7595771B776}"/>
              </a:ext>
            </a:extLst>
          </p:cNvPr>
          <p:cNvSpPr txBox="1"/>
          <p:nvPr/>
        </p:nvSpPr>
        <p:spPr>
          <a:xfrm>
            <a:off x="656333" y="745434"/>
            <a:ext cx="1014321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Statistics</a:t>
            </a:r>
            <a:endParaRPr lang="en-US" sz="1400" dirty="0"/>
          </a:p>
          <a:p>
            <a:r>
              <a:rPr lang="en-US" sz="1400" dirty="0"/>
              <a:t>Research published in stats journals. Top venues: </a:t>
            </a:r>
            <a:r>
              <a:rPr lang="en-US" sz="1400" b="1" dirty="0"/>
              <a:t>Annals of Statistics,  JASA, Journal of the Royal Statistical Society</a:t>
            </a:r>
            <a:r>
              <a:rPr lang="en-US" sz="1400" dirty="0"/>
              <a:t>. </a:t>
            </a:r>
          </a:p>
          <a:p>
            <a:endParaRPr lang="en-US" sz="1400" dirty="0"/>
          </a:p>
          <a:p>
            <a:r>
              <a:rPr lang="en-US" sz="1400" b="1" dirty="0"/>
              <a:t>Data science:</a:t>
            </a:r>
            <a:endParaRPr lang="en-US" sz="1400" dirty="0"/>
          </a:p>
          <a:p>
            <a:r>
              <a:rPr lang="en-US" sz="1400" dirty="0"/>
              <a:t>Not a properly defined research community. </a:t>
            </a:r>
          </a:p>
          <a:p>
            <a:endParaRPr lang="en-US" sz="1400" dirty="0"/>
          </a:p>
          <a:p>
            <a:r>
              <a:rPr lang="en-US" sz="1400" b="1" dirty="0"/>
              <a:t>Machine learning:</a:t>
            </a:r>
            <a:endParaRPr lang="en-US" sz="1400" dirty="0"/>
          </a:p>
          <a:p>
            <a:r>
              <a:rPr lang="en-US" sz="1400" dirty="0"/>
              <a:t>Research published in top ML conferences: </a:t>
            </a:r>
            <a:r>
              <a:rPr lang="en-US" sz="1400" b="1" dirty="0"/>
              <a:t>NeurIPS</a:t>
            </a:r>
            <a:r>
              <a:rPr lang="en-US" sz="1400" dirty="0"/>
              <a:t>, </a:t>
            </a:r>
            <a:r>
              <a:rPr lang="en-US" sz="1400" b="1" dirty="0"/>
              <a:t>ICML</a:t>
            </a:r>
            <a:r>
              <a:rPr lang="en-US" sz="1400" dirty="0"/>
              <a:t>, also more recently </a:t>
            </a:r>
            <a:r>
              <a:rPr lang="en-US" sz="1400" b="1" dirty="0"/>
              <a:t>ICLR</a:t>
            </a:r>
            <a:r>
              <a:rPr lang="en-US" sz="1400" dirty="0"/>
              <a:t>. Also includes </a:t>
            </a:r>
            <a:r>
              <a:rPr lang="en-US" sz="1400" b="1" dirty="0"/>
              <a:t>KDD</a:t>
            </a:r>
            <a:r>
              <a:rPr lang="en-US" sz="1400" dirty="0"/>
              <a:t> (more applied, data mining).</a:t>
            </a:r>
          </a:p>
          <a:p>
            <a:r>
              <a:rPr lang="en-US" sz="1400" dirty="0">
                <a:hlinkClick r:id="rId2"/>
              </a:rPr>
              <a:t>https://iclr.cc/virtual_2020/index.html</a:t>
            </a:r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Artificial Intelligence:</a:t>
            </a:r>
            <a:endParaRPr lang="en-US" sz="1400" dirty="0"/>
          </a:p>
          <a:p>
            <a:r>
              <a:rPr lang="en-US" sz="1400" dirty="0"/>
              <a:t>Includes ML conferences but also </a:t>
            </a:r>
            <a:r>
              <a:rPr lang="en-US" sz="1400" b="1" dirty="0"/>
              <a:t>AAAI</a:t>
            </a:r>
            <a:r>
              <a:rPr lang="en-US" sz="1400" dirty="0"/>
              <a:t> and </a:t>
            </a:r>
            <a:r>
              <a:rPr lang="en-US" sz="1400" b="1" dirty="0"/>
              <a:t>IJCAI</a:t>
            </a:r>
            <a:r>
              <a:rPr lang="en-US" sz="1400" dirty="0"/>
              <a:t>  as top venues. </a:t>
            </a:r>
          </a:p>
          <a:p>
            <a:endParaRPr lang="en-US" sz="1400" dirty="0"/>
          </a:p>
          <a:p>
            <a:r>
              <a:rPr lang="en-US" sz="1400" b="1" dirty="0"/>
              <a:t>Data Mining:  </a:t>
            </a:r>
            <a:r>
              <a:rPr lang="en-US" sz="1400" dirty="0"/>
              <a:t>Applied version of Machine learning. Includes more large-scale software and performance issues. Also intersects the database community. </a:t>
            </a:r>
          </a:p>
          <a:p>
            <a:r>
              <a:rPr lang="en-US" sz="1400" dirty="0"/>
              <a:t>Research published in top Data Mining conferences: </a:t>
            </a:r>
            <a:r>
              <a:rPr lang="en-US" sz="1400" b="1" dirty="0"/>
              <a:t>KDD</a:t>
            </a:r>
            <a:r>
              <a:rPr lang="en-US" sz="1400" dirty="0"/>
              <a:t>, </a:t>
            </a:r>
            <a:r>
              <a:rPr lang="en-US" sz="1400" b="1" dirty="0"/>
              <a:t>SDM</a:t>
            </a:r>
            <a:r>
              <a:rPr lang="en-US" sz="1400" dirty="0"/>
              <a:t>. </a:t>
            </a:r>
          </a:p>
          <a:p>
            <a:endParaRPr lang="en-US" sz="1400" dirty="0"/>
          </a:p>
          <a:p>
            <a:r>
              <a:rPr lang="en-US" sz="1400" b="1" dirty="0"/>
              <a:t>Big Data:</a:t>
            </a:r>
            <a:r>
              <a:rPr lang="en-US" sz="1400" dirty="0"/>
              <a:t> </a:t>
            </a:r>
          </a:p>
          <a:p>
            <a:r>
              <a:rPr lang="en-US" sz="1400" dirty="0"/>
              <a:t>Not a properly defined research community. </a:t>
            </a:r>
          </a:p>
          <a:p>
            <a:r>
              <a:rPr lang="en-US" sz="1400" dirty="0"/>
              <a:t>Engineers who can setup Hadoop/Spark clusters. Can work on data directly on disk and process at massive scale.  </a:t>
            </a:r>
          </a:p>
        </p:txBody>
      </p:sp>
    </p:spTree>
    <p:extLst>
      <p:ext uri="{BB962C8B-B14F-4D97-AF65-F5344CB8AC3E}">
        <p14:creationId xmlns:p14="http://schemas.microsoft.com/office/powerpoint/2010/main" val="157585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0A28-6A4A-F345-B3C2-012C8859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99949"/>
            <a:ext cx="10991088" cy="1325563"/>
          </a:xfrm>
        </p:spPr>
        <p:txBody>
          <a:bodyPr/>
          <a:lstStyle/>
          <a:p>
            <a:r>
              <a:rPr lang="en-US" dirty="0"/>
              <a:t>AI: History: Modern times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0CBA-CEC4-6D42-A0B5-796DC27F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759"/>
            <a:ext cx="10515600" cy="4351338"/>
          </a:xfrm>
        </p:spPr>
        <p:txBody>
          <a:bodyPr/>
          <a:lstStyle/>
          <a:p>
            <a:r>
              <a:rPr lang="en-US" dirty="0"/>
              <a:t>Expert systems. Logical  rule based systems created by rules obtained from experts. </a:t>
            </a:r>
          </a:p>
          <a:p>
            <a:r>
              <a:rPr lang="en-US" dirty="0"/>
              <a:t>1980: expert system XCON saves 40 million dollars annually for DEC. </a:t>
            </a:r>
          </a:p>
          <a:p>
            <a:r>
              <a:rPr lang="en-US" dirty="0"/>
              <a:t>Knowledge-based systems. </a:t>
            </a:r>
          </a:p>
          <a:p>
            <a:r>
              <a:rPr lang="en-US" dirty="0"/>
              <a:t>Russell &amp; </a:t>
            </a:r>
            <a:r>
              <a:rPr lang="en-US" dirty="0" err="1"/>
              <a:t>Norvig</a:t>
            </a:r>
            <a:r>
              <a:rPr lang="en-US" dirty="0"/>
              <a:t> 2003, p. 24: "Overall, the AI industry boomed from a few million dollars in 1980 to billions of dollars in 1988.”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Soon after that came the second AI Winter (1987-1993).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25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E0A28-6A4A-F345-B3C2-012C8859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99949"/>
            <a:ext cx="10991088" cy="1325563"/>
          </a:xfrm>
        </p:spPr>
        <p:txBody>
          <a:bodyPr/>
          <a:lstStyle/>
          <a:p>
            <a:r>
              <a:rPr lang="en-US" dirty="0"/>
              <a:t>AI: History: Modern times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40CBA-CEC4-6D42-A0B5-796DC27FF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1759"/>
            <a:ext cx="112244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DeepBlue</a:t>
            </a:r>
            <a:r>
              <a:rPr lang="en-US" dirty="0"/>
              <a:t> vs Kasparov 1997 , </a:t>
            </a:r>
          </a:p>
          <a:p>
            <a:pPr marL="0" indent="0">
              <a:buNone/>
            </a:pPr>
            <a:r>
              <a:rPr lang="en-US" dirty="0"/>
              <a:t>Watson Jeopardy, 2011.</a:t>
            </a:r>
          </a:p>
          <a:p>
            <a:pPr marL="0" indent="0">
              <a:buNone/>
            </a:pPr>
            <a:r>
              <a:rPr lang="en-US" dirty="0" err="1"/>
              <a:t>Deepmind</a:t>
            </a:r>
            <a:r>
              <a:rPr lang="en-US" dirty="0"/>
              <a:t> beats Go world champion, 2016,</a:t>
            </a:r>
          </a:p>
          <a:p>
            <a:pPr marL="0" indent="0">
              <a:buNone/>
            </a:pPr>
            <a:r>
              <a:rPr lang="en-US" dirty="0"/>
              <a:t>Vision: 2012, Hinton, </a:t>
            </a:r>
            <a:r>
              <a:rPr lang="en-US" dirty="0" err="1"/>
              <a:t>Sutskever</a:t>
            </a:r>
            <a:r>
              <a:rPr lang="en-US" dirty="0"/>
              <a:t>, </a:t>
            </a:r>
            <a:r>
              <a:rPr lang="en-US" dirty="0" err="1"/>
              <a:t>Krizhevsky</a:t>
            </a:r>
            <a:r>
              <a:rPr lang="en-US" dirty="0"/>
              <a:t> submit a CNN for the </a:t>
            </a:r>
            <a:r>
              <a:rPr lang="en-US" dirty="0" err="1"/>
              <a:t>Imagenet</a:t>
            </a:r>
            <a:r>
              <a:rPr lang="en-US" dirty="0"/>
              <a:t> challenge. </a:t>
            </a:r>
            <a:r>
              <a:rPr lang="en-US" dirty="0" err="1"/>
              <a:t>AlexNet</a:t>
            </a:r>
            <a:r>
              <a:rPr lang="en-US" dirty="0"/>
              <a:t> shockingly outperforms previous models. </a:t>
            </a:r>
          </a:p>
          <a:p>
            <a:pPr marL="0" indent="0">
              <a:buNone/>
            </a:pPr>
            <a:r>
              <a:rPr lang="en-US" dirty="0"/>
              <a:t>Real-Time Translation, Speech recognition: Smart speakers … </a:t>
            </a:r>
          </a:p>
          <a:p>
            <a:pPr marL="0" indent="0">
              <a:buNone/>
            </a:pPr>
            <a:r>
              <a:rPr lang="en-US" dirty="0"/>
              <a:t>ML used by Google and Facebook advertising, Search, Maps </a:t>
            </a:r>
          </a:p>
          <a:p>
            <a:pPr marL="0" indent="0">
              <a:buNone/>
            </a:pPr>
            <a:r>
              <a:rPr lang="en-US" dirty="0"/>
              <a:t>Amazon warehouses (Fulfillment centers)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6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77AA-15DE-1545-AE29-9C2BB745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taxonomy for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F86B3-2B6F-9440-B47B-B48715AC7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develop a taxonomy of different machine learning problems. </a:t>
            </a:r>
          </a:p>
          <a:p>
            <a:r>
              <a:rPr lang="en-US" dirty="0"/>
              <a:t>1. Supervised versus Unsupervised. </a:t>
            </a:r>
          </a:p>
        </p:txBody>
      </p:sp>
    </p:spTree>
    <p:extLst>
      <p:ext uri="{BB962C8B-B14F-4D97-AF65-F5344CB8AC3E}">
        <p14:creationId xmlns:p14="http://schemas.microsoft.com/office/powerpoint/2010/main" val="2244177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42B87-237C-3649-8BC5-8A7F83323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a table of training data containing </a:t>
            </a:r>
            <a:r>
              <a:rPr lang="en-US" sz="2400" b="1" dirty="0"/>
              <a:t>features</a:t>
            </a:r>
            <a:r>
              <a:rPr lang="en-US" sz="2400" dirty="0"/>
              <a:t> (x1,x2,..) and a target variable y we want to predict.  </a:t>
            </a:r>
          </a:p>
          <a:p>
            <a:r>
              <a:rPr lang="en-US" sz="2400" dirty="0"/>
              <a:t>Example: Taste-test: Predict if a new beverage will be evaluated as having ‘Great taste’ from a focus group.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47046"/>
              </p:ext>
            </p:extLst>
          </p:nvPr>
        </p:nvGraphicFramePr>
        <p:xfrm>
          <a:off x="1945532" y="3660826"/>
          <a:ext cx="807828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281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743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8255"/>
            <a:ext cx="10515600" cy="1325563"/>
          </a:xfrm>
        </p:spPr>
        <p:txBody>
          <a:bodyPr/>
          <a:lstStyle/>
          <a:p>
            <a:r>
              <a:rPr lang="en-US" dirty="0"/>
              <a:t>Supervised learning: Binary classification</a:t>
            </a:r>
            <a:br>
              <a:rPr lang="en-US" dirty="0"/>
            </a:br>
            <a:r>
              <a:rPr lang="en-US" dirty="0"/>
              <a:t>Data-driven Taste Test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42B87-237C-3649-8BC5-8A7F83323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Jargon: Every row is called a training set sample. </a:t>
            </a:r>
          </a:p>
          <a:p>
            <a:r>
              <a:rPr lang="en-US" sz="2000" b="1" dirty="0"/>
              <a:t>We have 2 features</a:t>
            </a:r>
            <a:r>
              <a:rPr lang="en-US" sz="2000" dirty="0"/>
              <a:t> (Acidity and Sweetness). In practice we may have many more (Color, Carbonation level, .. ). In statistics these are also called covariates or regressors. </a:t>
            </a:r>
          </a:p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b="1" dirty="0"/>
              <a:t>target variable y </a:t>
            </a:r>
            <a:r>
              <a:rPr lang="en-US" sz="2000" dirty="0"/>
              <a:t>is now binary (good taste or not): </a:t>
            </a:r>
            <a:r>
              <a:rPr lang="en-US" sz="2000" b="1" dirty="0"/>
              <a:t>Binary classification</a:t>
            </a:r>
            <a:r>
              <a:rPr lang="en-US" sz="2000" dirty="0"/>
              <a:t>. </a:t>
            </a:r>
          </a:p>
          <a:p>
            <a:pPr marL="0" indent="0">
              <a:buNone/>
            </a:pPr>
            <a:r>
              <a:rPr lang="en-US" sz="2000" dirty="0"/>
              <a:t>y </a:t>
            </a:r>
            <a:r>
              <a:rPr lang="en-US" sz="2000" b="1" dirty="0"/>
              <a:t>could have multiple levels</a:t>
            </a:r>
            <a:r>
              <a:rPr lang="en-US" sz="2000" dirty="0"/>
              <a:t>: (Poor, mediocre, Good, Great): </a:t>
            </a:r>
            <a:r>
              <a:rPr lang="en-US" sz="2000" b="1" dirty="0"/>
              <a:t>Multi-label classification</a:t>
            </a:r>
          </a:p>
          <a:p>
            <a:pPr marL="0" indent="0">
              <a:buNone/>
            </a:pPr>
            <a:r>
              <a:rPr lang="en-US" sz="2000" dirty="0"/>
              <a:t>Or y could be a </a:t>
            </a:r>
            <a:r>
              <a:rPr lang="en-US" sz="2000" b="1" dirty="0"/>
              <a:t>continuous</a:t>
            </a:r>
            <a:r>
              <a:rPr lang="en-US" sz="2000" dirty="0"/>
              <a:t> number to predict (Taste score from 1:100): </a:t>
            </a:r>
            <a:r>
              <a:rPr lang="en-US" sz="2000" b="1" dirty="0"/>
              <a:t>Regression.</a:t>
            </a:r>
            <a:r>
              <a:rPr lang="en-US" sz="2000" dirty="0"/>
              <a:t> 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68029"/>
              </p:ext>
            </p:extLst>
          </p:nvPr>
        </p:nvGraphicFramePr>
        <p:xfrm>
          <a:off x="2295727" y="3842426"/>
          <a:ext cx="8078281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281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28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662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classification with a short tree:</a:t>
            </a:r>
            <a:br>
              <a:rPr lang="en-US" dirty="0"/>
            </a:br>
            <a:r>
              <a:rPr lang="en-US" dirty="0"/>
              <a:t>A decision stump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969012"/>
              </p:ext>
            </p:extLst>
          </p:nvPr>
        </p:nvGraphicFramePr>
        <p:xfrm>
          <a:off x="553424" y="1655280"/>
          <a:ext cx="80782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2871335804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1 predicts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4B065B2-3B5F-684E-B891-2B7FC0F23269}"/>
              </a:ext>
            </a:extLst>
          </p:cNvPr>
          <p:cNvSpPr/>
          <p:nvPr/>
        </p:nvSpPr>
        <p:spPr>
          <a:xfrm>
            <a:off x="6617554" y="4525397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91151A-7F80-224C-8771-F539ABC5A356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6923421" y="4852359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4A609D-B639-FA43-8ECC-51FDB8FFBCA9}"/>
              </a:ext>
            </a:extLst>
          </p:cNvPr>
          <p:cNvSpPr txBox="1"/>
          <p:nvPr/>
        </p:nvSpPr>
        <p:spPr>
          <a:xfrm>
            <a:off x="7014914" y="486552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S&gt;= 0.75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84ADB5-5FAD-D341-A704-4DE88A9A9FA0}"/>
              </a:ext>
            </a:extLst>
          </p:cNvPr>
          <p:cNvSpPr/>
          <p:nvPr/>
        </p:nvSpPr>
        <p:spPr>
          <a:xfrm>
            <a:off x="7212534" y="5413221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F9C5D-F6AB-954D-817F-B1CECA8B80A3}"/>
              </a:ext>
            </a:extLst>
          </p:cNvPr>
          <p:cNvSpPr txBox="1"/>
          <p:nvPr/>
        </p:nvSpPr>
        <p:spPr>
          <a:xfrm>
            <a:off x="7212534" y="5751147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AED38-878E-1C4D-ADC1-1F8339C3B57E}"/>
              </a:ext>
            </a:extLst>
          </p:cNvPr>
          <p:cNvCxnSpPr>
            <a:cxnSpLocks/>
            <a:endCxn id="15" idx="7"/>
          </p:cNvCxnSpPr>
          <p:nvPr/>
        </p:nvCxnSpPr>
        <p:spPr>
          <a:xfrm flipH="1">
            <a:off x="6394109" y="4873451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EFCD4C-6CAD-1949-9D37-4A725EDD5A22}"/>
              </a:ext>
            </a:extLst>
          </p:cNvPr>
          <p:cNvSpPr/>
          <p:nvPr/>
        </p:nvSpPr>
        <p:spPr>
          <a:xfrm>
            <a:off x="6088242" y="5413004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2B4B8-6F19-514D-B1B4-A06BB2C19AF7}"/>
              </a:ext>
            </a:extLst>
          </p:cNvPr>
          <p:cNvSpPr txBox="1"/>
          <p:nvPr/>
        </p:nvSpPr>
        <p:spPr>
          <a:xfrm>
            <a:off x="5062545" y="5754558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D05EE-B9BD-EB4C-9E47-2F38CC9915FD}"/>
              </a:ext>
            </a:extLst>
          </p:cNvPr>
          <p:cNvSpPr txBox="1"/>
          <p:nvPr/>
        </p:nvSpPr>
        <p:spPr>
          <a:xfrm>
            <a:off x="6039913" y="4919638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E0581B-6BDB-9D40-B2CC-C3024F4A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54" y="4624045"/>
            <a:ext cx="2920314" cy="14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1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B815-1264-7749-8991-3E7665B5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1662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classification with a short tree:</a:t>
            </a:r>
            <a:br>
              <a:rPr lang="en-US" dirty="0"/>
            </a:br>
            <a:r>
              <a:rPr lang="en-US" dirty="0"/>
              <a:t>A decision stump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12C8C3-9F3C-2E48-9470-98F09D046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684575"/>
              </p:ext>
            </p:extLst>
          </p:nvPr>
        </p:nvGraphicFramePr>
        <p:xfrm>
          <a:off x="553424" y="1655280"/>
          <a:ext cx="807827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75">
                  <a:extLst>
                    <a:ext uri="{9D8B030D-6E8A-4147-A177-3AD203B41FA5}">
                      <a16:colId xmlns:a16="http://schemas.microsoft.com/office/drawing/2014/main" val="1968501634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1770564777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4186932786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3594343789"/>
                    </a:ext>
                  </a:extLst>
                </a:gridCol>
                <a:gridCol w="1623601">
                  <a:extLst>
                    <a:ext uri="{9D8B030D-6E8A-4147-A177-3AD203B41FA5}">
                      <a16:colId xmlns:a16="http://schemas.microsoft.com/office/drawing/2014/main" val="2871335804"/>
                    </a:ext>
                  </a:extLst>
                </a:gridCol>
              </a:tblGrid>
              <a:tr h="3351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Acidity(A)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Sweetness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y=‘Great taste’?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1 predicts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88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36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1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901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75150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4B065B2-3B5F-684E-B891-2B7FC0F23269}"/>
              </a:ext>
            </a:extLst>
          </p:cNvPr>
          <p:cNvSpPr/>
          <p:nvPr/>
        </p:nvSpPr>
        <p:spPr>
          <a:xfrm>
            <a:off x="6617554" y="4525397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91151A-7F80-224C-8771-F539ABC5A356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6923421" y="4852359"/>
            <a:ext cx="341592" cy="61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4A609D-B639-FA43-8ECC-51FDB8FFBCA9}"/>
              </a:ext>
            </a:extLst>
          </p:cNvPr>
          <p:cNvSpPr txBox="1"/>
          <p:nvPr/>
        </p:nvSpPr>
        <p:spPr>
          <a:xfrm>
            <a:off x="7014914" y="486552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S&gt;= 0.75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84ADB5-5FAD-D341-A704-4DE88A9A9FA0}"/>
              </a:ext>
            </a:extLst>
          </p:cNvPr>
          <p:cNvSpPr/>
          <p:nvPr/>
        </p:nvSpPr>
        <p:spPr>
          <a:xfrm>
            <a:off x="7212534" y="5413221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F9C5D-F6AB-954D-817F-B1CECA8B80A3}"/>
              </a:ext>
            </a:extLst>
          </p:cNvPr>
          <p:cNvSpPr txBox="1"/>
          <p:nvPr/>
        </p:nvSpPr>
        <p:spPr>
          <a:xfrm>
            <a:off x="7212534" y="5751147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2AED38-878E-1C4D-ADC1-1F8339C3B57E}"/>
              </a:ext>
            </a:extLst>
          </p:cNvPr>
          <p:cNvCxnSpPr>
            <a:cxnSpLocks/>
            <a:endCxn id="15" idx="7"/>
          </p:cNvCxnSpPr>
          <p:nvPr/>
        </p:nvCxnSpPr>
        <p:spPr>
          <a:xfrm flipH="1">
            <a:off x="6394109" y="4873451"/>
            <a:ext cx="283450" cy="595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EFCD4C-6CAD-1949-9D37-4A725EDD5A22}"/>
              </a:ext>
            </a:extLst>
          </p:cNvPr>
          <p:cNvSpPr/>
          <p:nvPr/>
        </p:nvSpPr>
        <p:spPr>
          <a:xfrm>
            <a:off x="6088242" y="5413004"/>
            <a:ext cx="358346" cy="383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2B4B8-6F19-514D-B1B4-A06BB2C19AF7}"/>
              </a:ext>
            </a:extLst>
          </p:cNvPr>
          <p:cNvSpPr txBox="1"/>
          <p:nvPr/>
        </p:nvSpPr>
        <p:spPr>
          <a:xfrm>
            <a:off x="5062545" y="5754558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f(x)=0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D05EE-B9BD-EB4C-9E47-2F38CC9915FD}"/>
              </a:ext>
            </a:extLst>
          </p:cNvPr>
          <p:cNvSpPr txBox="1"/>
          <p:nvPr/>
        </p:nvSpPr>
        <p:spPr>
          <a:xfrm>
            <a:off x="6039913" y="4919638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o/w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E0581B-6BDB-9D40-B2CC-C3024F4AA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54" y="4624045"/>
            <a:ext cx="2920314" cy="1460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4AC454-D969-9B4C-9230-FBA88122ED58}"/>
              </a:ext>
            </a:extLst>
          </p:cNvPr>
          <p:cNvSpPr txBox="1"/>
          <p:nvPr/>
        </p:nvSpPr>
        <p:spPr>
          <a:xfrm>
            <a:off x="8781930" y="1773044"/>
            <a:ext cx="2592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of this model on the training set is:</a:t>
            </a:r>
          </a:p>
          <a:p>
            <a:endParaRPr lang="en-US" dirty="0"/>
          </a:p>
          <a:p>
            <a:r>
              <a:rPr lang="en-US" dirty="0"/>
              <a:t>?/ 5 </a:t>
            </a:r>
          </a:p>
        </p:txBody>
      </p:sp>
    </p:spTree>
    <p:extLst>
      <p:ext uri="{BB962C8B-B14F-4D97-AF65-F5344CB8AC3E}">
        <p14:creationId xmlns:p14="http://schemas.microsoft.com/office/powerpoint/2010/main" val="43909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20997</TotalTime>
  <Words>3642</Words>
  <Application>Microsoft Macintosh PowerPoint</Application>
  <PresentationFormat>Widescreen</PresentationFormat>
  <Paragraphs>796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A taxonomy for machine learning</vt:lpstr>
      <vt:lpstr>Supervised learning: Binary classification</vt:lpstr>
      <vt:lpstr>Supervised learning: Binary classification Data-driven Taste Test example</vt:lpstr>
      <vt:lpstr>Binary classification with a short tree: A decision stump </vt:lpstr>
      <vt:lpstr>Binary classification with a short tree: A decision stump </vt:lpstr>
      <vt:lpstr>Binary classification with a short tree: A decision stump </vt:lpstr>
      <vt:lpstr>Partitioning the feature space  </vt:lpstr>
      <vt:lpstr>Partitioning the feature space  </vt:lpstr>
      <vt:lpstr>Partitioning the feature space  </vt:lpstr>
      <vt:lpstr>Binary classification with depth 2 decision tree:  </vt:lpstr>
      <vt:lpstr>Binary classification with depth 2 decision tree:  </vt:lpstr>
      <vt:lpstr>Binary classification with depth 2 decision tree:  </vt:lpstr>
      <vt:lpstr>Binary classification with a linear classifier  </vt:lpstr>
      <vt:lpstr>Binary classification with a linear classifier  </vt:lpstr>
      <vt:lpstr>Binary classification with a linear classifier  </vt:lpstr>
      <vt:lpstr>Supervised learning paradigm</vt:lpstr>
      <vt:lpstr>Breakout session </vt:lpstr>
      <vt:lpstr>Training and Test set</vt:lpstr>
      <vt:lpstr>Statistical Learning Framework</vt:lpstr>
      <vt:lpstr>Types of supervised learning problems (Tabular data)</vt:lpstr>
      <vt:lpstr>Types of supervised learning problems (Image data / Computer vision) </vt:lpstr>
      <vt:lpstr>Types of supervised learning problems (Image data / Computer vision) </vt:lpstr>
      <vt:lpstr>Types of supervised learning problems (Time series data) </vt:lpstr>
      <vt:lpstr>Types of supervised learning problems (Natural Language processing (NLP)) </vt:lpstr>
      <vt:lpstr>A taxonomy for machine learning</vt:lpstr>
      <vt:lpstr>Unsupervised problems: Clustering</vt:lpstr>
      <vt:lpstr>Unsupervised problems:  Dimensionality Reduction</vt:lpstr>
      <vt:lpstr>Unsupervised problems:  Generative modeling </vt:lpstr>
      <vt:lpstr>Unsupervised problems:  Generative modeling </vt:lpstr>
      <vt:lpstr>Breakout Session</vt:lpstr>
      <vt:lpstr>PowerPoint Presentation</vt:lpstr>
      <vt:lpstr>AI/ML: History and success stories.</vt:lpstr>
      <vt:lpstr>AI: History and success stories.</vt:lpstr>
      <vt:lpstr>AI: History and success stories.</vt:lpstr>
      <vt:lpstr>AI: History: 1980-1988: second boom and bust </vt:lpstr>
      <vt:lpstr>AI: History: Modern times </vt:lpstr>
      <vt:lpstr>AI: History: Modern times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is a Big Deal</dc:title>
  <dc:creator>Microsoft Office User</dc:creator>
  <cp:lastModifiedBy>Microsoft Office User</cp:lastModifiedBy>
  <cp:revision>183</cp:revision>
  <dcterms:created xsi:type="dcterms:W3CDTF">2017-08-15T17:00:25Z</dcterms:created>
  <dcterms:modified xsi:type="dcterms:W3CDTF">2022-08-24T10:05:44Z</dcterms:modified>
</cp:coreProperties>
</file>